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0" r:id="rId4"/>
    <p:sldId id="265" r:id="rId5"/>
    <p:sldId id="260" r:id="rId6"/>
    <p:sldId id="261" r:id="rId7"/>
    <p:sldId id="266" r:id="rId8"/>
    <p:sldId id="263" r:id="rId9"/>
    <p:sldId id="264" r:id="rId10"/>
    <p:sldId id="257" r:id="rId11"/>
    <p:sldId id="271" r:id="rId12"/>
    <p:sldId id="272" r:id="rId13"/>
    <p:sldId id="273" r:id="rId14"/>
    <p:sldId id="27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4" autoAdjust="0"/>
    <p:restoredTop sz="91522" autoAdjust="0"/>
  </p:normalViewPr>
  <p:slideViewPr>
    <p:cSldViewPr>
      <p:cViewPr varScale="1">
        <p:scale>
          <a:sx n="89" d="100"/>
          <a:sy n="89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5DB6-780F-4233-B05C-D487286A1281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49B0-0426-4E6B-8F1B-9A63C41E6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49B0-0426-4E6B-8F1B-9A63C41E6D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49B0-0426-4E6B-8F1B-9A63C41E6D7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FFB25-073B-4BD4-9554-CE000D7D7346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11CC9A-6231-4399-86C9-DA95AE1FFA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.gif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2.gif"/><Relationship Id="rId5" Type="http://schemas.openxmlformats.org/officeDocument/2006/relationships/image" Target="../media/image40.jpeg"/><Relationship Id="rId10" Type="http://schemas.openxmlformats.org/officeDocument/2006/relationships/image" Target="../media/image4.gif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-cafe.ru/" TargetMode="External"/><Relationship Id="rId3" Type="http://schemas.openxmlformats.org/officeDocument/2006/relationships/image" Target="../media/image45.jpeg"/><Relationship Id="rId7" Type="http://schemas.openxmlformats.org/officeDocument/2006/relationships/hyperlink" Target="http://dic.academic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ina.aib.ru/" TargetMode="External"/><Relationship Id="rId5" Type="http://schemas.openxmlformats.org/officeDocument/2006/relationships/hyperlink" Target="http://ru.wikipedia.org/" TargetMode="External"/><Relationship Id="rId10" Type="http://schemas.openxmlformats.org/officeDocument/2006/relationships/image" Target="../media/image47.wmf"/><Relationship Id="rId4" Type="http://schemas.openxmlformats.org/officeDocument/2006/relationships/slide" Target="slide3.xml"/><Relationship Id="rId9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rossbar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857564" y="2714631"/>
            <a:ext cx="6929486" cy="785795"/>
          </a:xfrm>
          <a:prstGeom prst="rect">
            <a:avLst/>
          </a:prstGeom>
        </p:spPr>
      </p:pic>
      <p:pic>
        <p:nvPicPr>
          <p:cNvPr id="5" name="Рисунок 4" descr="crossbar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0702"/>
            <a:ext cx="7715304" cy="78579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00232" y="357166"/>
            <a:ext cx="5241808" cy="1571636"/>
          </a:xfrm>
        </p:spPr>
        <p:txBody>
          <a:bodyPr>
            <a:prstTxWarp prst="textPlain">
              <a:avLst>
                <a:gd name="adj" fmla="val 49709"/>
              </a:avLst>
            </a:prstTxWarp>
            <a:normAutofit fontScale="90000"/>
          </a:bodyPr>
          <a:lstStyle/>
          <a:p>
            <a:r>
              <a:rPr lang="ru-RU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Иван Федорович</a:t>
            </a:r>
            <a:br>
              <a:rPr lang="ru-RU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142984"/>
            <a:ext cx="7286676" cy="1071570"/>
          </a:xfrm>
          <a:prstGeom prst="rect">
            <a:avLst/>
          </a:prstGeom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r>
              <a:rPr lang="ru-RU" sz="8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Крузенштерн</a:t>
            </a:r>
            <a:endParaRPr lang="ru-RU" sz="8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643314"/>
            <a:ext cx="5000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Работу выполнила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ченица 6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класса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МОУ «СОШ №45 города Чебоксары»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Кунашко Анастасия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Руководитель: учитель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Пякшина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Галина Петровна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85918" y="2500306"/>
            <a:ext cx="59293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Человек и пароход</a:t>
            </a: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!</a:t>
            </a: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itchFamily="34" charset="0"/>
              </a:rPr>
              <a:t>               (1770 - 1846)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_12_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2500298" y="1428736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393141" y="1535893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036347" y="217883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2000232" y="1644638"/>
            <a:ext cx="142876" cy="141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2214546" y="1571612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1785918" y="1857364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571604" y="1928802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1464447" y="2250273"/>
            <a:ext cx="2159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1536679" y="2606669"/>
            <a:ext cx="142082" cy="72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1571604" y="2428868"/>
            <a:ext cx="142876" cy="73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1429522" y="3142454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1428728" y="2857496"/>
            <a:ext cx="1444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1250133" y="4036223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1463653" y="3322637"/>
            <a:ext cx="143670" cy="70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1500166" y="3571876"/>
            <a:ext cx="1444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1393009" y="382190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107257" y="4250537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0800000" flipV="1">
            <a:off x="857224" y="4357694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16200000" flipH="1">
            <a:off x="821505" y="453628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750067" y="4750603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607191" y="4964917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464315" y="5179231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00034" y="5429264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10800000">
            <a:off x="214282" y="5643578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392877" y="560785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10800000">
            <a:off x="8715404" y="5643578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0" y="5500702"/>
            <a:ext cx="142844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8501090" y="5429264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8286776" y="5214950"/>
            <a:ext cx="214314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6200000" flipH="1">
            <a:off x="8215338" y="4929198"/>
            <a:ext cx="214314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8179619" y="4679165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16200000" flipH="1">
            <a:off x="8072462" y="4071942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8180413" y="4392619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7858148" y="4071942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7572396" y="4000504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7358082" y="3929066"/>
            <a:ext cx="142876" cy="73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6200000" flipH="1">
            <a:off x="6965173" y="360759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16200000" flipH="1">
            <a:off x="6822297" y="3393281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16200000" flipH="1">
            <a:off x="7143768" y="3786190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5400000">
            <a:off x="6787372" y="3213892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rot="16200000" flipH="1">
            <a:off x="6036479" y="2678901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6143636" y="2857496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6357950" y="2928934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16200000" flipH="1">
            <a:off x="6750859" y="2964653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6572264" y="2928934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rot="10800000" flipV="1">
            <a:off x="5214942" y="2001828"/>
            <a:ext cx="142876" cy="69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5400000" flipH="1" flipV="1">
            <a:off x="5322893" y="1820851"/>
            <a:ext cx="142876" cy="73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rot="10800000">
            <a:off x="5286380" y="1643050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rot="10800000">
            <a:off x="5286380" y="1571612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rot="16200000" flipV="1">
            <a:off x="5463387" y="1608919"/>
            <a:ext cx="145258" cy="70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10800000">
            <a:off x="5572132" y="1785926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rot="16200000" flipV="1">
            <a:off x="5928528" y="2429662"/>
            <a:ext cx="21590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5400000" flipH="1" flipV="1">
            <a:off x="5786446" y="2000240"/>
            <a:ext cx="1444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rot="16200000" flipV="1">
            <a:off x="5892809" y="2179629"/>
            <a:ext cx="144464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5400000">
            <a:off x="4964909" y="239314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rot="10800000">
            <a:off x="5000628" y="2571744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>
            <a:off x="5214942" y="2428868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rot="5400000">
            <a:off x="5322099" y="2250273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rot="5400000">
            <a:off x="5464975" y="203595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rot="5400000">
            <a:off x="5607851" y="182164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rot="16200000" flipH="1">
            <a:off x="5857884" y="1571612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rot="5400000">
            <a:off x="5893603" y="182164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rot="5400000">
            <a:off x="5715008" y="2000240"/>
            <a:ext cx="71438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rot="5400000">
            <a:off x="5537207" y="2178041"/>
            <a:ext cx="141288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5400000">
            <a:off x="5250661" y="2607463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rot="5400000">
            <a:off x="5393537" y="239314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10800000">
            <a:off x="5143504" y="2786058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10800000">
            <a:off x="4929190" y="2786058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10800000">
            <a:off x="4714876" y="2786058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rot="10800000" flipV="1">
            <a:off x="4143372" y="4000504"/>
            <a:ext cx="142876" cy="69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rot="10800000" flipV="1">
            <a:off x="4286248" y="3857628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rot="5400000">
            <a:off x="4393405" y="360759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 rot="5400000">
            <a:off x="4464843" y="3321843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 rot="5400000">
            <a:off x="4607719" y="289321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rot="5400000">
            <a:off x="4536281" y="310752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rot="10800000" flipV="1">
            <a:off x="3929058" y="4143380"/>
            <a:ext cx="142876" cy="69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 rot="10800000" flipV="1">
            <a:off x="3714744" y="4286256"/>
            <a:ext cx="142876" cy="69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 rot="10800000" flipV="1">
            <a:off x="3500430" y="4429132"/>
            <a:ext cx="142876" cy="69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rot="10800000" flipV="1">
            <a:off x="3286116" y="4572008"/>
            <a:ext cx="142876" cy="69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 rot="10800000" flipV="1">
            <a:off x="3071802" y="4643446"/>
            <a:ext cx="142876" cy="69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 rot="10800000">
            <a:off x="2786050" y="4714884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rot="10800000">
            <a:off x="2571736" y="4714884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 rot="10800000">
            <a:off x="2285984" y="4572008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 rot="16200000" flipV="1">
            <a:off x="2071670" y="4357694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 rot="16200000" flipV="1">
            <a:off x="1893075" y="417909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 rot="16200000" flipV="1">
            <a:off x="1821637" y="396478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 rot="16200000" flipV="1">
            <a:off x="1678761" y="382190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/>
          <p:nvPr/>
        </p:nvCxnSpPr>
        <p:spPr>
          <a:xfrm rot="16200000" flipV="1">
            <a:off x="1535885" y="360759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rot="16200000" flipV="1">
            <a:off x="1393009" y="3393281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 rot="16200000" flipV="1">
            <a:off x="1107257" y="3036091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 rot="16200000" flipV="1">
            <a:off x="1250133" y="325040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 rot="16200000" flipV="1">
            <a:off x="1035819" y="2821777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 rot="5400000" flipH="1" flipV="1">
            <a:off x="1108051" y="2535231"/>
            <a:ext cx="142876" cy="73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rot="5400000" flipH="1" flipV="1">
            <a:off x="1250927" y="2249479"/>
            <a:ext cx="142876" cy="73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 rot="5400000" flipH="1" flipV="1">
            <a:off x="1392215" y="2036753"/>
            <a:ext cx="144464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rot="5400000" flipH="1" flipV="1">
            <a:off x="1535091" y="1822439"/>
            <a:ext cx="144464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 rot="5400000" flipH="1" flipV="1">
            <a:off x="1606529" y="1608125"/>
            <a:ext cx="144464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rot="5400000" flipH="1" flipV="1">
            <a:off x="1749405" y="1393811"/>
            <a:ext cx="144464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2" name="Прямая со стрелкой 281"/>
          <p:cNvCxnSpPr/>
          <p:nvPr/>
        </p:nvCxnSpPr>
        <p:spPr>
          <a:xfrm>
            <a:off x="1928794" y="1428736"/>
            <a:ext cx="21431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5715008" y="1785926"/>
            <a:ext cx="1444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юс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28604"/>
            <a:ext cx="4143404" cy="343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Цуси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28" y="3214686"/>
            <a:ext cx="3143272" cy="236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ottom_b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0" y="0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5072098" cy="5181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Экспедиция ознаменовалось значительными научными результатами. На обоих кораблях велись непрерывные метеорологические и океанологические наблюдения. Крузенштерн описал: южные берега островов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Нукагива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Кюсю,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Вандименов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пролив, острова Цусима,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Гото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ряд других, прилегающих к Японии, северо-западные берега островов Хонсю и Хоккайдо, а также вход в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Сангарский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пролив.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ttom_b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  <p:pic>
        <p:nvPicPr>
          <p:cNvPr id="6" name="Рисунок 5" descr="Сахал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85860"/>
            <a:ext cx="375049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714356"/>
            <a:ext cx="5572132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карту был положен Сахалин почти на всем его протяжении. Но Крузенштерну не удалось завершить исследования в лимане Амура, и он сделал неверный вывод о полуостровном положении Сахалина, лишь в 1849 г. Г. И.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Невельской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установил, что Сахалин является островом.</a:t>
            </a:r>
            <a:endParaRPr lang="ru-RU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 descr="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714752"/>
            <a:ext cx="1666878" cy="1666878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0" y="0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-Zhupanov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66" y="0"/>
            <a:ext cx="4619634" cy="3062157"/>
          </a:xfrm>
          <a:prstGeom prst="rect">
            <a:avLst/>
          </a:prstGeom>
        </p:spPr>
      </p:pic>
      <p:pic>
        <p:nvPicPr>
          <p:cNvPr id="9" name="Рисунок 8" descr="22544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1857364"/>
            <a:ext cx="3295647" cy="398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225296887_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9932"/>
            <a:ext cx="2357422" cy="1768067"/>
          </a:xfrm>
          <a:prstGeom prst="rect">
            <a:avLst/>
          </a:prstGeom>
        </p:spPr>
      </p:pic>
      <p:pic>
        <p:nvPicPr>
          <p:cNvPr id="6" name="Рисунок 5" descr="bff60928a930f9758e6022087edf849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59540" cy="2071678"/>
          </a:xfrm>
          <a:prstGeom prst="rect">
            <a:avLst/>
          </a:prstGeom>
        </p:spPr>
      </p:pic>
      <p:pic>
        <p:nvPicPr>
          <p:cNvPr id="7" name="Рисунок 6" descr="_11979122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642918"/>
            <a:ext cx="3619500" cy="2857500"/>
          </a:xfrm>
          <a:prstGeom prst="rect">
            <a:avLst/>
          </a:prstGeom>
        </p:spPr>
      </p:pic>
      <p:pic>
        <p:nvPicPr>
          <p:cNvPr id="5" name="Рисунок 4" descr="pic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18" y="2143116"/>
            <a:ext cx="5143515" cy="385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40992920_1240990952_124099341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7094" y="4024307"/>
            <a:ext cx="4096906" cy="283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38409_sourc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488" y="1"/>
            <a:ext cx="2428892" cy="1156724"/>
          </a:xfrm>
          <a:prstGeom prst="rect">
            <a:avLst/>
          </a:prstGeom>
        </p:spPr>
      </p:pic>
      <p:pic>
        <p:nvPicPr>
          <p:cNvPr id="12" name="Рисунок 11" descr="foto47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5984" y="5786455"/>
            <a:ext cx="2857520" cy="1071546"/>
          </a:xfrm>
          <a:prstGeom prst="rect">
            <a:avLst/>
          </a:prstGeom>
        </p:spPr>
      </p:pic>
      <p:pic>
        <p:nvPicPr>
          <p:cNvPr id="13" name="Рисунок 12" descr="6_0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3834" y="2500306"/>
            <a:ext cx="1500166" cy="26432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400948" cy="4389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мыс на Аляске севернее пролива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Коцебу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мыс в Канаде и расположенный на нем напротив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Уолластен-лэнда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поселок;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мыс на острове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Парамушир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пролив между Курильскими островами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Ловуш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(к)и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Райкоке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(Восточный) проход у берегов Кореи;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бухта у полуострова Ямал в Карском море;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средний из островов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Диомедовой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группы;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группа островов архипелага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Паумоту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группа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Айлук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Маршалловых островов;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Рисунок 13" descr="bottom_b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  <p:pic>
        <p:nvPicPr>
          <p:cNvPr id="15" name="Рисунок 14" descr="crossbar15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14346" y="0"/>
            <a:ext cx="9644130" cy="7857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85786" y="642918"/>
            <a:ext cx="778918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Именем Крузенштерна названы: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z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"/>
            <a:ext cx="5929322" cy="928670"/>
          </a:xfrm>
          <a:prstGeom prst="rect">
            <a:avLst/>
          </a:prstGeom>
        </p:spPr>
      </p:pic>
      <p:pic>
        <p:nvPicPr>
          <p:cNvPr id="7" name="Рисунок 6" descr="0_1426_ca51488c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38491" cy="3286123"/>
          </a:xfrm>
          <a:prstGeom prst="rect">
            <a:avLst/>
          </a:prstGeom>
        </p:spPr>
      </p:pic>
      <p:pic>
        <p:nvPicPr>
          <p:cNvPr id="6" name="Рисунок 5" descr="267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290" y="3603106"/>
            <a:ext cx="3214710" cy="3254894"/>
          </a:xfrm>
          <a:prstGeom prst="rect">
            <a:avLst/>
          </a:prstGeom>
        </p:spPr>
      </p:pic>
      <p:pic>
        <p:nvPicPr>
          <p:cNvPr id="8" name="Рисунок 7" descr="Teletskoe_oze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7364"/>
            <a:ext cx="5715008" cy="2561542"/>
          </a:xfrm>
          <a:prstGeom prst="rect">
            <a:avLst/>
          </a:prstGeom>
        </p:spPr>
      </p:pic>
      <p:pic>
        <p:nvPicPr>
          <p:cNvPr id="5" name="Рисунок 4" descr="0_2de3_ed1443ce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571876"/>
            <a:ext cx="2381236" cy="178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59_2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86256"/>
            <a:ext cx="2191450" cy="2571744"/>
          </a:xfrm>
          <a:prstGeom prst="rect">
            <a:avLst/>
          </a:prstGeom>
        </p:spPr>
      </p:pic>
      <p:pic>
        <p:nvPicPr>
          <p:cNvPr id="11" name="Рисунок 10" descr="0307200807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5214950"/>
            <a:ext cx="4714908" cy="1643050"/>
          </a:xfrm>
          <a:prstGeom prst="rect">
            <a:avLst/>
          </a:prstGeom>
        </p:spPr>
      </p:pic>
      <p:pic>
        <p:nvPicPr>
          <p:cNvPr id="12" name="Рисунок 11" descr="ошщ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0662" y="428604"/>
            <a:ext cx="3643338" cy="395288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0"/>
            <a:ext cx="6572296" cy="2786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три горы: на правой южной оконечности Сахалина, на Новой Земле и в Антарктике на Земле Королевы Мод;</a:t>
            </a:r>
          </a:p>
          <a:p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продолговатое озеро на острове Бутиа в Канаде;</a:t>
            </a:r>
          </a:p>
          <a:p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скальный риф в Тихом океане, западнее Гавайских островов.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000372"/>
            <a:ext cx="6572296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имя Крузенштерна носят также: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лунный кратер в группе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Арцахель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обитающая в Маниле бабочка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PapilioKrusensternia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тропическое растение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Ipomоea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Krusensternii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цветками, похожими на вьюнок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bottom_bg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  <p:pic>
        <p:nvPicPr>
          <p:cNvPr id="14" name="Рисунок 13" descr="crossbar15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428868"/>
            <a:ext cx="9644130" cy="78579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0" y="5786430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5143504" y="285728"/>
            <a:ext cx="3714744" cy="228601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071546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hlinkClick r:id="rId5"/>
              </a:rPr>
              <a:t>http://ru.wikipedia.org/</a:t>
            </a:r>
            <a:endParaRPr lang="en-US" u="sng" dirty="0" smtClean="0"/>
          </a:p>
          <a:p>
            <a:pPr algn="ctr"/>
            <a:r>
              <a:rPr lang="ru-RU" u="sng" dirty="0" smtClean="0">
                <a:hlinkClick r:id="rId6"/>
              </a:rPr>
              <a:t>http://taina.aib.ru/</a:t>
            </a:r>
            <a:endParaRPr lang="ru-RU" dirty="0" smtClean="0"/>
          </a:p>
          <a:p>
            <a:pPr algn="ctr"/>
            <a:r>
              <a:rPr lang="ru-RU" u="sng" dirty="0" smtClean="0">
                <a:hlinkClick r:id="rId7"/>
              </a:rPr>
              <a:t>http://dic.academic.ru/</a:t>
            </a:r>
            <a:endParaRPr lang="ru-RU" dirty="0" smtClean="0"/>
          </a:p>
          <a:p>
            <a:pPr algn="ctr"/>
            <a:r>
              <a:rPr lang="ru-RU" u="sng" dirty="0" smtClean="0">
                <a:hlinkClick r:id="rId8"/>
              </a:rPr>
              <a:t>http://www.c-cafe.ru/</a:t>
            </a:r>
            <a:endParaRPr lang="ru-RU" dirty="0"/>
          </a:p>
        </p:txBody>
      </p:sp>
      <p:pic>
        <p:nvPicPr>
          <p:cNvPr id="10" name="Рисунок 9" descr="ani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786" y="4429132"/>
            <a:ext cx="4500594" cy="2878287"/>
          </a:xfrm>
          <a:prstGeom prst="rect">
            <a:avLst/>
          </a:prstGeom>
        </p:spPr>
      </p:pic>
      <p:pic>
        <p:nvPicPr>
          <p:cNvPr id="1026" name="Picture 2" descr="C:\Documents and Settings\Пользователь\Local Settings\Temporary Internet Files\Content.IE5\E47Q4QBC\MCj0437948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380" y="214290"/>
            <a:ext cx="1127127" cy="1050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28572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Использованные интернет ресурсы :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0" y="428604"/>
            <a:ext cx="5643570" cy="500066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525" y="642918"/>
            <a:ext cx="3352475" cy="2781312"/>
          </a:xfrm>
          <a:prstGeom prst="rect">
            <a:avLst/>
          </a:prstGeom>
        </p:spPr>
      </p:pic>
      <p:pic>
        <p:nvPicPr>
          <p:cNvPr id="6" name="Рисунок 5" descr="bottom_b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  <p:pic>
        <p:nvPicPr>
          <p:cNvPr id="10" name="Рисунок 9" descr="49668186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000372"/>
            <a:ext cx="3071834" cy="2633001"/>
          </a:xfrm>
          <a:prstGeom prst="rect">
            <a:avLst/>
          </a:prstGeom>
        </p:spPr>
      </p:pic>
      <p:pic>
        <p:nvPicPr>
          <p:cNvPr id="15361" name="Picture 1" descr="C:\Documents and Settings\Пользователь\Local Settings\Temporary Internet Files\Content.IE5\MOBMRJQB\MCj043827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00042"/>
            <a:ext cx="2006600" cy="669925"/>
          </a:xfrm>
          <a:prstGeom prst="rect">
            <a:avLst/>
          </a:prstGeom>
          <a:noFill/>
        </p:spPr>
      </p:pic>
      <p:pic>
        <p:nvPicPr>
          <p:cNvPr id="15362" name="Picture 2" descr="C:\Documents and Settings\Пользователь\Local Settings\Temporary Internet Files\Content.IE5\MI4LG7CA\MCj0438277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714752"/>
            <a:ext cx="1511300" cy="17970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4572032" cy="378621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истории первой половины XIX века известен ряд блестящих географических исследований. Среди них одно из наиболее видных мест принадлежит русским кругосветным путешествиям. </a:t>
            </a:r>
            <a:endParaRPr lang="ru-RU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28794" y="1000108"/>
            <a:ext cx="52149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Оглавление</a:t>
            </a:r>
            <a:endParaRPr kumimoji="0" lang="ru-RU" sz="8800" b="1" i="0" u="none" strike="noStrike" cap="all" normalizeH="0" baseline="0" dirty="0" smtClean="0">
              <a:ln/>
              <a:solidFill>
                <a:schemeClr val="accent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7224" y="2500306"/>
            <a:ext cx="7143800" cy="35004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>
                  <a:snd r:embed="rId4" name="voltage.wav" builtIn="1"/>
                </a:hlinkClick>
              </a:rPr>
              <a:t>Краткая биография</a:t>
            </a:r>
            <a:endParaRPr lang="en-US" sz="36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linkClick r:id="rId5" action="ppaction://hlinksldjump">
                  <a:snd r:embed="rId4" name="voltage.wav" builtIn="1"/>
                </a:hlinkClick>
              </a:rPr>
              <a:t>Первое </a:t>
            </a:r>
            <a:r>
              <a:rPr lang="ru-RU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linkClick r:id="rId5" action="ppaction://hlinksldjump">
                  <a:snd r:embed="rId4" name="voltage.wav" builtIn="1"/>
                </a:hlinkClick>
              </a:rPr>
              <a:t>российское кругосветное путешествие</a:t>
            </a:r>
            <a:endParaRPr lang="ru-RU" sz="36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linkClick r:id="rId6" action="ppaction://hlinksldjump">
                  <a:snd r:embed="rId4" name="voltage.wav" builtIn="1"/>
                </a:hlinkClick>
              </a:rPr>
              <a:t>Имя исследователя  на современной карте</a:t>
            </a:r>
            <a:endParaRPr lang="ru-RU" sz="36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6" descr="C:\Documents and Settings\Пользователь\Local Settings\Temporary Internet Files\Content.IE5\E47Q4QBC\MCj0437090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-928718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k_0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42918"/>
            <a:ext cx="359467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0" y="0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649902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571744"/>
            <a:ext cx="2000761" cy="2643206"/>
          </a:xfrm>
          <a:prstGeom prst="rect">
            <a:avLst/>
          </a:prstGeom>
        </p:spPr>
      </p:pic>
      <p:pic>
        <p:nvPicPr>
          <p:cNvPr id="14" name="Рисунок 13" descr="bottom_b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714348" y="642918"/>
            <a:ext cx="4929222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И. Ф.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Крузенштерн родился в 1770 году и был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очень хорошо развит физически. По словам современников, он сильно выделялся среди окружающих, отличался атлетическим телосложением. Доподлинно известно, что он в этом путешествии, несмотря на недоумение коллег, возил с собой две двухпудовые гири и ежедневно занимался с ними по 30-40 минут.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35771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Главная цель плавания заключалась в исследовании устья Амура и соседних территорий для выявления удобных мест и маршрутов снабжения товарами русского Тихоокеанского флота.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 descr="_1197912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28670"/>
            <a:ext cx="3890964" cy="307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571876"/>
            <a:ext cx="1746256" cy="1728793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0" y="0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ottom_b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3095628" cy="257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85728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ngf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88" y="3286124"/>
            <a:ext cx="2383638" cy="233363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571612"/>
            <a:ext cx="4857784" cy="37147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  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особым тщанием Крузенштерн подбирал экипажи. Капитаном "Надежды" он стал сам, командовать "Невой" назначил Лисянского – и лучшего выбора сделать не мог. 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0" y="0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bottom_b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84253 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ottom_b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0" y="0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Спание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6058"/>
            <a:ext cx="3214678" cy="307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102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84" y="0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928794" y="285728"/>
            <a:ext cx="5286380" cy="52864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Крузенштерн был большим любителем домашних животных. В путешествиях его сопровождал спаниель, любимец всей команды. Перед каждым отплытием вошло в добрую традицию каждому члену экспедиции потрепать спаниеля за длинные висячие уши, и действительно, путешествия проходили на удивление гладко. Известны буквально анекдотические ситуации, когда дикари, в жизни не видевшие животных с настолько длинными висячими ушами в ужасе разбегались.</a:t>
            </a:r>
            <a:endParaRPr lang="ru-RU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0173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3485">
            <a:off x="5542640" y="301612"/>
            <a:ext cx="3143272" cy="436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glob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357562"/>
            <a:ext cx="2000261" cy="155575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428736"/>
            <a:ext cx="3757610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течение 1809-12 Иван Крузенштерн опубликовал трехтомное «Путешествие вокруг света...», переведенное в семи странах Европы, и «Атлас к путешествию...»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0" y="0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bottom_b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ruzenshtern_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85794"/>
            <a:ext cx="3071834" cy="419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lfin2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790" flipH="1">
            <a:off x="0" y="3071810"/>
            <a:ext cx="2432321" cy="2714644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0" y="0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bottom_b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0114"/>
            <a:ext cx="9144000" cy="184788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357166"/>
            <a:ext cx="528638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1827 году Крузенштерн назначен директором морского кадетского корпуса и членом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адмиралтейств-совета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16-летняя деятельность на посту директора ознаменована введением в курсы морского корпуса новых предметов преподавания, обогащением библиотеки и музеев его многими учебными пособиями, учреждением офицерского класса и другими улучшениями.</a:t>
            </a:r>
            <a:endParaRPr lang="ru-RU" sz="2000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977</TotalTime>
  <Words>602</Words>
  <Application>Microsoft Office PowerPoint</Application>
  <PresentationFormat>Экран (4:3)</PresentationFormat>
  <Paragraphs>47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Иван Федорович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Крузенштерн Иван Федорович</dc:title>
  <dc:creator>Пользователь</dc:creator>
  <cp:lastModifiedBy>Милллион4</cp:lastModifiedBy>
  <cp:revision>218</cp:revision>
  <dcterms:created xsi:type="dcterms:W3CDTF">2009-05-14T12:27:56Z</dcterms:created>
  <dcterms:modified xsi:type="dcterms:W3CDTF">2009-06-08T07:06:39Z</dcterms:modified>
</cp:coreProperties>
</file>