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3300"/>
    <a:srgbClr val="800000"/>
    <a:srgbClr val="990033"/>
    <a:srgbClr val="CC6600"/>
    <a:srgbClr val="FF00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gif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13" Type="http://schemas.openxmlformats.org/officeDocument/2006/relationships/image" Target="../media/image68.jpeg"/><Relationship Id="rId3" Type="http://schemas.openxmlformats.org/officeDocument/2006/relationships/image" Target="../media/image58.jpeg"/><Relationship Id="rId7" Type="http://schemas.openxmlformats.org/officeDocument/2006/relationships/image" Target="../media/image62.gif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gif"/><Relationship Id="rId11" Type="http://schemas.openxmlformats.org/officeDocument/2006/relationships/image" Target="../media/image66.jpeg"/><Relationship Id="rId5" Type="http://schemas.openxmlformats.org/officeDocument/2006/relationships/image" Target="../media/image60.gif"/><Relationship Id="rId10" Type="http://schemas.openxmlformats.org/officeDocument/2006/relationships/image" Target="../media/image65.jpeg"/><Relationship Id="rId4" Type="http://schemas.openxmlformats.org/officeDocument/2006/relationships/image" Target="../media/image59.gif"/><Relationship Id="rId9" Type="http://schemas.openxmlformats.org/officeDocument/2006/relationships/image" Target="../media/image64.jpeg"/><Relationship Id="rId14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talog117b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496"/>
            <a:ext cx="7772400" cy="264320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b="1" spc="600" dirty="0" smtClean="0">
                <a:ln w="1905"/>
                <a:solidFill>
                  <a:srgbClr val="800000"/>
                </a:solidFill>
                <a:latin typeface="Book Antiqua" pitchFamily="18" charset="0"/>
              </a:rPr>
              <a:t>Гений странствий </a:t>
            </a:r>
            <a:r>
              <a:rPr lang="ru-RU" b="1" dirty="0" smtClean="0">
                <a:ln w="1905"/>
                <a:solidFill>
                  <a:srgbClr val="80000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ln w="1905"/>
                <a:solidFill>
                  <a:srgbClr val="800000"/>
                </a:solidFill>
                <a:latin typeface="Book Antiqua" pitchFamily="18" charset="0"/>
              </a:rPr>
            </a:br>
            <a:r>
              <a:rPr lang="ru-RU" b="1" dirty="0" smtClean="0">
                <a:ln w="1905"/>
                <a:solidFill>
                  <a:srgbClr val="800000"/>
                </a:solidFill>
                <a:latin typeface="Monotype Corsiva" pitchFamily="66" charset="0"/>
              </a:rPr>
              <a:t>Николай Михайлович </a:t>
            </a:r>
            <a:br>
              <a:rPr lang="ru-RU" b="1" dirty="0" smtClean="0">
                <a:ln w="1905"/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b="1" dirty="0" smtClean="0">
                <a:ln w="1905"/>
                <a:solidFill>
                  <a:srgbClr val="800000"/>
                </a:solidFill>
                <a:latin typeface="Monotype Corsiva" pitchFamily="66" charset="0"/>
              </a:rPr>
              <a:t>Пржевальский</a:t>
            </a:r>
            <a:endParaRPr lang="ru-RU" b="1" dirty="0">
              <a:ln w="1905"/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1214422"/>
            <a:ext cx="32147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660033"/>
                </a:solidFill>
                <a:latin typeface="Book Antiqua" pitchFamily="18" charset="0"/>
              </a:rPr>
              <a:t>В пути не иссякали силы.</a:t>
            </a:r>
            <a:br>
              <a:rPr lang="ru-RU" sz="1200" b="1" dirty="0" smtClean="0">
                <a:solidFill>
                  <a:srgbClr val="660033"/>
                </a:solidFill>
                <a:latin typeface="Book Antiqua" pitchFamily="18" charset="0"/>
              </a:rPr>
            </a:br>
            <a:r>
              <a:rPr lang="ru-RU" sz="1200" b="1" dirty="0" smtClean="0">
                <a:solidFill>
                  <a:srgbClr val="660033"/>
                </a:solidFill>
                <a:latin typeface="Book Antiqua" pitchFamily="18" charset="0"/>
              </a:rPr>
              <a:t>Любя занятие свое,</a:t>
            </a:r>
            <a:br>
              <a:rPr lang="ru-RU" sz="1200" b="1" dirty="0" smtClean="0">
                <a:solidFill>
                  <a:srgbClr val="660033"/>
                </a:solidFill>
                <a:latin typeface="Book Antiqua" pitchFamily="18" charset="0"/>
              </a:rPr>
            </a:br>
            <a:r>
              <a:rPr lang="ru-RU" sz="1200" b="1" dirty="0" smtClean="0">
                <a:solidFill>
                  <a:srgbClr val="660033"/>
                </a:solidFill>
                <a:latin typeface="Book Antiqua" pitchFamily="18" charset="0"/>
              </a:rPr>
              <a:t>Великий патриот России</a:t>
            </a:r>
            <a:br>
              <a:rPr lang="ru-RU" sz="1200" b="1" dirty="0" smtClean="0">
                <a:solidFill>
                  <a:srgbClr val="660033"/>
                </a:solidFill>
                <a:latin typeface="Book Antiqua" pitchFamily="18" charset="0"/>
              </a:rPr>
            </a:br>
            <a:r>
              <a:rPr lang="ru-RU" sz="1200" b="1" dirty="0" smtClean="0">
                <a:solidFill>
                  <a:srgbClr val="660033"/>
                </a:solidFill>
                <a:latin typeface="Book Antiqua" pitchFamily="18" charset="0"/>
              </a:rPr>
              <a:t>Творил свой подвиг для нее.</a:t>
            </a:r>
          </a:p>
          <a:p>
            <a:endParaRPr lang="ru-RU" sz="1200" b="1" dirty="0" smtClean="0">
              <a:solidFill>
                <a:srgbClr val="660033"/>
              </a:solidFill>
              <a:latin typeface="Book Antiqua" pitchFamily="18" charset="0"/>
            </a:endParaRPr>
          </a:p>
          <a:p>
            <a:r>
              <a:rPr lang="ru-RU" sz="1200" b="1" dirty="0" smtClean="0">
                <a:solidFill>
                  <a:srgbClr val="660033"/>
                </a:solidFill>
                <a:latin typeface="Book Antiqua" pitchFamily="18" charset="0"/>
              </a:rPr>
              <a:t>                               </a:t>
            </a:r>
            <a:r>
              <a:rPr lang="ru-RU" sz="1200" b="1" i="1" dirty="0" smtClean="0">
                <a:solidFill>
                  <a:srgbClr val="660033"/>
                </a:solidFill>
                <a:latin typeface="Book Antiqua" pitchFamily="18" charset="0"/>
              </a:rPr>
              <a:t>Василий </a:t>
            </a:r>
            <a:r>
              <a:rPr lang="ru-RU" sz="1200" b="1" i="1" dirty="0" err="1" smtClean="0">
                <a:solidFill>
                  <a:srgbClr val="660033"/>
                </a:solidFill>
                <a:latin typeface="Book Antiqua" pitchFamily="18" charset="0"/>
              </a:rPr>
              <a:t>Романенков</a:t>
            </a:r>
            <a:r>
              <a:rPr lang="ru-RU" sz="1200" b="1" i="1" dirty="0" smtClean="0">
                <a:solidFill>
                  <a:srgbClr val="660033"/>
                </a:solidFill>
                <a:latin typeface="Book Antiqua" pitchFamily="18" charset="0"/>
              </a:rPr>
              <a:t>.</a:t>
            </a:r>
          </a:p>
          <a:p>
            <a:r>
              <a:rPr lang="ru-RU" sz="1200" b="1" dirty="0" smtClean="0">
                <a:solidFill>
                  <a:srgbClr val="660033"/>
                </a:solidFill>
                <a:latin typeface="Book Antiqua" pitchFamily="18" charset="0"/>
              </a:rPr>
              <a:t>         (Н.М.Пржевальскому посвящается)</a:t>
            </a:r>
          </a:p>
          <a:p>
            <a:endParaRPr lang="ru-RU" sz="1200" b="1" i="1" dirty="0" smtClean="0">
              <a:solidFill>
                <a:srgbClr val="660033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" name="Рисунок 14" descr="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79" y="0"/>
            <a:ext cx="2071703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0a1fcc08401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0"/>
            <a:ext cx="2143140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14007.jpg"/>
          <p:cNvPicPr>
            <a:picLocks noChangeAspect="1"/>
          </p:cNvPicPr>
          <p:nvPr/>
        </p:nvPicPr>
        <p:blipFill>
          <a:blip r:embed="rId5"/>
          <a:srcRect l="27398" t="25250" b="23000"/>
          <a:stretch>
            <a:fillRect/>
          </a:stretch>
        </p:blipFill>
        <p:spPr>
          <a:xfrm>
            <a:off x="5429256" y="0"/>
            <a:ext cx="2143140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книга преж..jpg"/>
          <p:cNvPicPr>
            <a:picLocks noChangeAspect="1"/>
          </p:cNvPicPr>
          <p:nvPr/>
        </p:nvPicPr>
        <p:blipFill>
          <a:blip r:embed="rId6"/>
          <a:srcRect l="5357" t="24409" b="34252"/>
          <a:stretch>
            <a:fillRect/>
          </a:stretch>
        </p:blipFill>
        <p:spPr>
          <a:xfrm>
            <a:off x="7286644" y="0"/>
            <a:ext cx="1857356" cy="122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1000944389.jpg"/>
          <p:cNvPicPr>
            <a:picLocks noChangeAspect="1"/>
          </p:cNvPicPr>
          <p:nvPr/>
        </p:nvPicPr>
        <p:blipFill>
          <a:blip r:embed="rId7"/>
          <a:srcRect t="23809" b="42857"/>
          <a:stretch>
            <a:fillRect/>
          </a:stretch>
        </p:blipFill>
        <p:spPr>
          <a:xfrm>
            <a:off x="0" y="0"/>
            <a:ext cx="1928794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talog117b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9397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Четвертая   (Вторая Тибетская) экспедиция</a:t>
            </a:r>
            <a:b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1883-1885гг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214422"/>
            <a:ext cx="8572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660033"/>
                </a:solidFill>
                <a:latin typeface="Book Antiqua" pitchFamily="18" charset="0"/>
              </a:rPr>
              <a:t>Цели экспедиции :</a:t>
            </a:r>
            <a:r>
              <a:rPr lang="ru-RU" sz="1600" b="1" dirty="0" smtClean="0">
                <a:solidFill>
                  <a:srgbClr val="660033"/>
                </a:solidFill>
                <a:latin typeface="Book Antiqua" pitchFamily="18" charset="0"/>
              </a:rPr>
              <a:t> достичь  манившей путешественника святыни буддизма-Лхасы.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660033"/>
                </a:solidFill>
                <a:latin typeface="Book Antiqua" pitchFamily="18" charset="0"/>
              </a:rPr>
              <a:t>Организатор экспедиции: </a:t>
            </a:r>
            <a:r>
              <a:rPr lang="ru-RU" sz="1600" b="1" dirty="0" smtClean="0">
                <a:solidFill>
                  <a:srgbClr val="660033"/>
                </a:solidFill>
                <a:latin typeface="Book Antiqua" pitchFamily="18" charset="0"/>
              </a:rPr>
              <a:t>Русское географическое общество.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660033"/>
                </a:solidFill>
                <a:latin typeface="Book Antiqua" pitchFamily="18" charset="0"/>
              </a:rPr>
              <a:t>Участники экспедиции: </a:t>
            </a:r>
            <a:r>
              <a:rPr lang="ru-RU" sz="1600" b="1" dirty="0" smtClean="0">
                <a:solidFill>
                  <a:srgbClr val="660033"/>
                </a:solidFill>
                <a:latin typeface="Book Antiqua" pitchFamily="18" charset="0"/>
              </a:rPr>
              <a:t>Козлов Петр Кузьмич, </a:t>
            </a:r>
            <a:r>
              <a:rPr lang="ru-RU" sz="1600" b="1" dirty="0" err="1" smtClean="0">
                <a:solidFill>
                  <a:srgbClr val="660033"/>
                </a:solidFill>
                <a:latin typeface="Book Antiqua" pitchFamily="18" charset="0"/>
              </a:rPr>
              <a:t>Роборовский</a:t>
            </a:r>
            <a:r>
              <a:rPr lang="ru-RU" sz="1600" b="1" dirty="0" smtClean="0">
                <a:solidFill>
                  <a:srgbClr val="660033"/>
                </a:solidFill>
                <a:latin typeface="Book Antiqua" pitchFamily="18" charset="0"/>
              </a:rPr>
              <a:t> Всеволод Иванович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660033"/>
                </a:solidFill>
                <a:latin typeface="Book Antiqua" pitchFamily="18" charset="0"/>
              </a:rPr>
              <a:t>Результаты экспедиции: </a:t>
            </a:r>
            <a:r>
              <a:rPr lang="ru-RU" sz="1600" b="1" dirty="0" smtClean="0">
                <a:solidFill>
                  <a:srgbClr val="660033"/>
                </a:solidFill>
                <a:latin typeface="Book Antiqua" pitchFamily="18" charset="0"/>
              </a:rPr>
              <a:t>открыта горная страна </a:t>
            </a:r>
            <a:r>
              <a:rPr lang="ru-RU" sz="1600" b="1" dirty="0" err="1" smtClean="0">
                <a:solidFill>
                  <a:srgbClr val="660033"/>
                </a:solidFill>
                <a:latin typeface="Book Antiqua" pitchFamily="18" charset="0"/>
              </a:rPr>
              <a:t>Куньлунь.Исследованы</a:t>
            </a:r>
            <a:r>
              <a:rPr lang="ru-RU" sz="1600" b="1" dirty="0" smtClean="0">
                <a:solidFill>
                  <a:srgbClr val="660033"/>
                </a:solidFill>
                <a:latin typeface="Book Antiqua" pitchFamily="18" charset="0"/>
              </a:rPr>
              <a:t> истоки Хуанхэ, открыты и описаны большие озера - Русское и Экспедиции. В коллекции появились новые виды птиц, млекопитающих и пресмыкающихся, а также рыб, в гербарии - новые виды растений. В 1888 году увидела свет последняя работа Пржевальского "От Кяхты на истоки Желтой реки" </a:t>
            </a:r>
          </a:p>
        </p:txBody>
      </p:sp>
      <p:pic>
        <p:nvPicPr>
          <p:cNvPr id="9" name="Рисунок 8" descr="отряд путешественник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714752"/>
            <a:ext cx="4767992" cy="201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42844" y="6000768"/>
            <a:ext cx="441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Н.М.Пржевальским со своими спутниками перед последней экспедицией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5786454"/>
            <a:ext cx="2182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rgbClr val="660033"/>
                </a:solidFill>
              </a:rPr>
              <a:t>Участники четвертой экспедиции.</a:t>
            </a:r>
            <a:endParaRPr lang="ru-RU" sz="1050" b="1" dirty="0">
              <a:solidFill>
                <a:srgbClr val="660033"/>
              </a:solidFill>
            </a:endParaRPr>
          </a:p>
        </p:txBody>
      </p:sp>
      <p:pic>
        <p:nvPicPr>
          <p:cNvPr id="12" name="Рисунок 11" descr="2003030902.jp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57158" y="3571876"/>
            <a:ext cx="3741215" cy="238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talog117b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972452" cy="72547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Маршрут четвертого  путешествия в Центральной Азии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урга.gif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239382" y="2928934"/>
            <a:ext cx="1927522" cy="1426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хребет пр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095348"/>
            <a:ext cx="1857388" cy="1393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08017ee7dd34f6ea1b45a3485f29b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2917158"/>
            <a:ext cx="2000264" cy="141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бузульник пржев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714884"/>
            <a:ext cx="1557332" cy="1719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19420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892" y="4857760"/>
            <a:ext cx="1897376" cy="1264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28596" y="2500306"/>
            <a:ext cx="15744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rgbClr val="660033"/>
                </a:solidFill>
              </a:rPr>
              <a:t>Могила Пржевальского</a:t>
            </a:r>
            <a:endParaRPr lang="ru-RU" sz="1050" b="1" dirty="0">
              <a:solidFill>
                <a:srgbClr val="6600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4357694"/>
            <a:ext cx="12218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rgbClr val="660033"/>
                </a:solidFill>
              </a:rPr>
              <a:t>Урга (Улан-Батор)</a:t>
            </a:r>
            <a:endParaRPr lang="ru-RU" sz="1050" b="1" dirty="0">
              <a:solidFill>
                <a:srgbClr val="6600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6429396"/>
            <a:ext cx="16642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err="1" smtClean="0">
                <a:solidFill>
                  <a:srgbClr val="660033"/>
                </a:solidFill>
              </a:rPr>
              <a:t>Бузульник</a:t>
            </a:r>
            <a:r>
              <a:rPr lang="ru-RU" sz="1000" b="1" dirty="0" smtClean="0">
                <a:solidFill>
                  <a:srgbClr val="660033"/>
                </a:solidFill>
              </a:rPr>
              <a:t> Пржевальского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2500306"/>
            <a:ext cx="1465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Хребет Пржевальского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6644" y="4357694"/>
            <a:ext cx="1414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Пустыня </a:t>
            </a:r>
            <a:r>
              <a:rPr lang="ru-RU" sz="1000" b="1" dirty="0" err="1" smtClean="0">
                <a:solidFill>
                  <a:srgbClr val="660033"/>
                </a:solidFill>
              </a:rPr>
              <a:t>Такла-Макан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768" y="6143644"/>
            <a:ext cx="1510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Ящурка Пржевальского</a:t>
            </a:r>
            <a:endParaRPr lang="ru-RU" sz="1000" b="1" dirty="0">
              <a:solidFill>
                <a:srgbClr val="660033"/>
              </a:solidFill>
            </a:endParaRPr>
          </a:p>
        </p:txBody>
      </p:sp>
      <p:pic>
        <p:nvPicPr>
          <p:cNvPr id="19" name="Рисунок 18" descr="могила прежев.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1071546"/>
            <a:ext cx="1688120" cy="1370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532px-Prjevalsky_map_4.jpg"/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lum bright="-30000" contrast="30000"/>
          </a:blip>
          <a:stretch>
            <a:fillRect/>
          </a:stretch>
        </p:blipFill>
        <p:spPr>
          <a:xfrm>
            <a:off x="2071670" y="1071546"/>
            <a:ext cx="4924424" cy="5553862"/>
          </a:xfrm>
          <a:prstGeom prst="rect">
            <a:avLst/>
          </a:prstGeom>
          <a:ln w="38100">
            <a:solidFill>
              <a:srgbClr val="6600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153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меня выпала завидная доля и трудная обязанность - исследовать местности, в большей части которых еще не ступала нога образованного европейца". (Н.М.Пржевальский)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 descr="400px-Momunent_to_Nikolai_Przhevalsky_%28Saint_Petersburg%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857232"/>
            <a:ext cx="1500166" cy="225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111-0066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5072074"/>
            <a:ext cx="1446419" cy="1430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RR5217-0022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5143512"/>
            <a:ext cx="1428742" cy="1366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RR5216-0023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52" y="5143512"/>
            <a:ext cx="1470180" cy="1426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RR5115-0018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0" y="5072074"/>
            <a:ext cx="1428742" cy="142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RR5111-0067R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1736" y="5072074"/>
            <a:ext cx="1428742" cy="1434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gsp041.jpg"/>
          <p:cNvPicPr>
            <a:picLocks noChangeAspect="1"/>
          </p:cNvPicPr>
          <p:nvPr/>
        </p:nvPicPr>
        <p:blipFill>
          <a:blip r:embed="rId9">
            <a:lum bright="-20000"/>
          </a:blip>
          <a:stretch>
            <a:fillRect/>
          </a:stretch>
        </p:blipFill>
        <p:spPr>
          <a:xfrm>
            <a:off x="3286116" y="857232"/>
            <a:ext cx="2452702" cy="122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prjhevalskijj10184.jpg"/>
          <p:cNvPicPr>
            <a:picLocks noChangeAspect="1"/>
          </p:cNvPicPr>
          <p:nvPr/>
        </p:nvPicPr>
        <p:blipFill>
          <a:blip r:embed="rId10">
            <a:lum bright="-20000"/>
          </a:blip>
          <a:srcRect l="11250"/>
          <a:stretch>
            <a:fillRect/>
          </a:stretch>
        </p:blipFill>
        <p:spPr>
          <a:xfrm>
            <a:off x="84534" y="3357562"/>
            <a:ext cx="1606151" cy="135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памятник могила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9520" y="928670"/>
            <a:ext cx="155377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музей преж.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19950" y="3214686"/>
            <a:ext cx="2024050" cy="151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0" y="2928934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660033"/>
                </a:solidFill>
                <a:latin typeface="+mj-lt"/>
              </a:rPr>
              <a:t>Памятник Пржевальскому </a:t>
            </a:r>
          </a:p>
          <a:p>
            <a:pPr algn="ctr"/>
            <a:r>
              <a:rPr lang="ru-RU" sz="900" b="1" dirty="0" smtClean="0">
                <a:solidFill>
                  <a:srgbClr val="660033"/>
                </a:solidFill>
                <a:latin typeface="+mj-lt"/>
              </a:rPr>
              <a:t>в Санкт-Петербурге.</a:t>
            </a:r>
            <a:endParaRPr lang="ru-RU" sz="900" b="1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643446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660033"/>
                </a:solidFill>
                <a:latin typeface="+mj-lt"/>
              </a:rPr>
              <a:t>Дом-музей в </a:t>
            </a:r>
            <a:r>
              <a:rPr lang="ru-RU" sz="900" b="1" dirty="0" err="1" smtClean="0">
                <a:solidFill>
                  <a:srgbClr val="660033"/>
                </a:solidFill>
                <a:latin typeface="+mj-lt"/>
              </a:rPr>
              <a:t>д.Кимбирово</a:t>
            </a:r>
            <a:r>
              <a:rPr lang="ru-RU" sz="900" b="1" dirty="0" smtClean="0">
                <a:solidFill>
                  <a:srgbClr val="660033"/>
                </a:solidFill>
                <a:latin typeface="+mj-lt"/>
              </a:rPr>
              <a:t> </a:t>
            </a:r>
          </a:p>
          <a:p>
            <a:pPr algn="ctr"/>
            <a:r>
              <a:rPr lang="ru-RU" sz="900" b="1" dirty="0" smtClean="0">
                <a:solidFill>
                  <a:srgbClr val="660033"/>
                </a:solidFill>
                <a:latin typeface="+mj-lt"/>
              </a:rPr>
              <a:t>Смоленской области.</a:t>
            </a:r>
            <a:endParaRPr lang="ru-RU" sz="900" b="1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9520" y="2786058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660033"/>
                </a:solidFill>
                <a:latin typeface="+mj-lt"/>
              </a:rPr>
              <a:t>Памятник Пржевальскому </a:t>
            </a:r>
          </a:p>
          <a:p>
            <a:pPr algn="ctr"/>
            <a:r>
              <a:rPr lang="ru-RU" sz="900" b="1" dirty="0" smtClean="0">
                <a:solidFill>
                  <a:srgbClr val="660033"/>
                </a:solidFill>
                <a:latin typeface="+mj-lt"/>
              </a:rPr>
              <a:t>на берегу оз.Иссык-Куль</a:t>
            </a:r>
            <a:endParaRPr lang="ru-RU" sz="900" b="1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0958" y="4643446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660033"/>
                </a:solidFill>
                <a:latin typeface="+mj-lt"/>
              </a:rPr>
              <a:t>Музей Пржевальского </a:t>
            </a:r>
          </a:p>
          <a:p>
            <a:pPr algn="ctr"/>
            <a:r>
              <a:rPr lang="ru-RU" sz="900" b="1" dirty="0" smtClean="0">
                <a:solidFill>
                  <a:srgbClr val="660033"/>
                </a:solidFill>
                <a:latin typeface="+mj-lt"/>
              </a:rPr>
              <a:t>в Смоленске</a:t>
            </a:r>
            <a:r>
              <a:rPr lang="ru-RU" sz="900" dirty="0" smtClean="0">
                <a:latin typeface="+mj-lt"/>
              </a:rPr>
              <a:t>.</a:t>
            </a:r>
            <a:endParaRPr lang="ru-RU" sz="9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8728" y="6500834"/>
            <a:ext cx="6643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660033"/>
                </a:solidFill>
                <a:latin typeface="+mj-lt"/>
              </a:rPr>
              <a:t>Памятные монеты Банка России, посвящённые русскому исследователю Н.М.Пржевальскому</a:t>
            </a:r>
            <a:r>
              <a:rPr lang="ru-RU" sz="1000" b="1" dirty="0" smtClean="0">
                <a:latin typeface="+mj-lt"/>
              </a:rPr>
              <a:t>.</a:t>
            </a:r>
            <a:endParaRPr lang="ru-RU" sz="10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8992" y="2000240"/>
            <a:ext cx="2404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  <a:latin typeface="+mj-lt"/>
              </a:rPr>
              <a:t>Золотая медаль имени Пржевальского </a:t>
            </a:r>
            <a:endParaRPr lang="ru-RU" sz="1000" b="1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8794" y="2214555"/>
            <a:ext cx="52864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Память Н.М.Пржевальского увековечена тем, что его именем названы: хребет в системе </a:t>
            </a:r>
            <a:r>
              <a:rPr lang="ru-RU" sz="1200" b="1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Куньлуня</a:t>
            </a:r>
            <a:r>
              <a:rPr lang="ru-RU" sz="1200" b="1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ледник на Алтае, один из горных хребтов на юге Приморья назван горами Пржевальского, а во Владивостоке, в районе Снеговой пади, в 60-х годах прошлого века появилась улица Пржевальского ,а также ряд видов животных и растений. В 1889 г. город Каракол переименован в г.Пржевальск. Мемориальные музеи находятся в Пржевальске (Киргизия), в п. Пржевальское (до 1964 г. п. Слобода). Его именем назван санаторий в Демидовском районе, улицы в Смоленске, Починке, гимназия в Смоленске.</a:t>
            </a:r>
          </a:p>
          <a:p>
            <a:r>
              <a:rPr lang="ru-RU" sz="1400" dirty="0" smtClean="0">
                <a:solidFill>
                  <a:srgbClr val="663300"/>
                </a:solidFill>
              </a:rPr>
              <a:t/>
            </a:r>
            <a:br>
              <a:rPr lang="ru-RU" sz="1400" dirty="0" smtClean="0">
                <a:solidFill>
                  <a:srgbClr val="663300"/>
                </a:solidFill>
              </a:rPr>
            </a:br>
            <a:endParaRPr lang="ru-RU" sz="1400" dirty="0">
              <a:solidFill>
                <a:srgbClr val="663300"/>
              </a:solidFill>
            </a:endParaRPr>
          </a:p>
        </p:txBody>
      </p:sp>
      <p:pic>
        <p:nvPicPr>
          <p:cNvPr id="29" name="Рисунок 28" descr="ussr024-3.jpg"/>
          <p:cNvPicPr>
            <a:picLocks noChangeAspect="1"/>
          </p:cNvPicPr>
          <p:nvPr/>
        </p:nvPicPr>
        <p:blipFill>
          <a:blip r:embed="rId13">
            <a:lum/>
          </a:blip>
          <a:stretch>
            <a:fillRect/>
          </a:stretch>
        </p:blipFill>
        <p:spPr>
          <a:xfrm>
            <a:off x="1785918" y="1000108"/>
            <a:ext cx="1400172" cy="987121"/>
          </a:xfrm>
          <a:prstGeom prst="rect">
            <a:avLst/>
          </a:prstGeom>
        </p:spPr>
      </p:pic>
      <p:pic>
        <p:nvPicPr>
          <p:cNvPr id="30" name="Рисунок 29" descr="ussr053-1.jpg"/>
          <p:cNvPicPr>
            <a:picLocks noChangeAspect="1"/>
          </p:cNvPicPr>
          <p:nvPr/>
        </p:nvPicPr>
        <p:blipFill>
          <a:blip r:embed="rId14">
            <a:lum bright="-10000"/>
          </a:blip>
          <a:stretch>
            <a:fillRect/>
          </a:stretch>
        </p:blipFill>
        <p:spPr>
          <a:xfrm>
            <a:off x="5857884" y="1000108"/>
            <a:ext cx="1408636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talog117b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44" y="1214422"/>
            <a:ext cx="4929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i="1" u="sng" dirty="0" smtClean="0">
                <a:solidFill>
                  <a:srgbClr val="660033"/>
                </a:solidFill>
                <a:latin typeface="Book Antiqua" pitchFamily="18" charset="0"/>
              </a:rPr>
              <a:t>Автор работы</a:t>
            </a:r>
            <a:r>
              <a:rPr lang="ru-RU" b="1" i="1" dirty="0" smtClean="0">
                <a:solidFill>
                  <a:srgbClr val="660033"/>
                </a:solidFill>
                <a:latin typeface="Book Antiqua" pitchFamily="18" charset="0"/>
              </a:rPr>
              <a:t>: </a:t>
            </a:r>
            <a:r>
              <a:rPr lang="ru-RU" b="1" dirty="0" smtClean="0">
                <a:solidFill>
                  <a:srgbClr val="660033"/>
                </a:solidFill>
                <a:latin typeface="Book Antiqua" pitchFamily="18" charset="0"/>
              </a:rPr>
              <a:t>Ли Евгений Валерьевич</a:t>
            </a:r>
          </a:p>
          <a:p>
            <a:pPr>
              <a:lnSpc>
                <a:spcPct val="200000"/>
              </a:lnSpc>
            </a:pPr>
            <a:r>
              <a:rPr lang="ru-RU" b="1" i="1" u="sng" dirty="0" smtClean="0">
                <a:solidFill>
                  <a:srgbClr val="660033"/>
                </a:solidFill>
                <a:latin typeface="Book Antiqua" pitchFamily="18" charset="0"/>
              </a:rPr>
              <a:t>ученик:</a:t>
            </a:r>
            <a:r>
              <a:rPr lang="ru-RU" b="1" i="1" dirty="0" smtClean="0">
                <a:solidFill>
                  <a:srgbClr val="660033"/>
                </a:solidFill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rgbClr val="660033"/>
                </a:solidFill>
                <a:latin typeface="Book Antiqua" pitchFamily="18" charset="0"/>
              </a:rPr>
              <a:t> 6 А класса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rgbClr val="660033"/>
                </a:solidFill>
                <a:latin typeface="Book Antiqua" pitchFamily="18" charset="0"/>
              </a:rPr>
              <a:t>МОУ СОШ № 8  п. Горьковский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rgbClr val="660033"/>
                </a:solidFill>
                <a:latin typeface="Book Antiqua" pitchFamily="18" charset="0"/>
              </a:rPr>
              <a:t>Советского района г.Волгограда</a:t>
            </a:r>
          </a:p>
          <a:p>
            <a:pPr>
              <a:lnSpc>
                <a:spcPct val="200000"/>
              </a:lnSpc>
            </a:pPr>
            <a:r>
              <a:rPr lang="ru-RU" b="1" i="1" u="sng" dirty="0" smtClean="0">
                <a:solidFill>
                  <a:srgbClr val="660033"/>
                </a:solidFill>
                <a:latin typeface="Book Antiqua" pitchFamily="18" charset="0"/>
              </a:rPr>
              <a:t>Учитель:</a:t>
            </a:r>
            <a:r>
              <a:rPr lang="ru-RU" b="1" dirty="0" smtClean="0">
                <a:solidFill>
                  <a:srgbClr val="660033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rgbClr val="660033"/>
                </a:solidFill>
                <a:latin typeface="Book Antiqua" pitchFamily="18" charset="0"/>
              </a:rPr>
              <a:t>Забара</a:t>
            </a:r>
            <a:r>
              <a:rPr lang="ru-RU" b="1" dirty="0" smtClean="0">
                <a:solidFill>
                  <a:srgbClr val="660033"/>
                </a:solidFill>
                <a:latin typeface="Book Antiqua" pitchFamily="18" charset="0"/>
              </a:rPr>
              <a:t> Татьяна Геннадьевна.</a:t>
            </a:r>
          </a:p>
          <a:p>
            <a:pPr>
              <a:lnSpc>
                <a:spcPct val="200000"/>
              </a:lnSpc>
            </a:pPr>
            <a:endParaRPr lang="ru-RU" b="1" dirty="0">
              <a:solidFill>
                <a:srgbClr val="6633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5715016"/>
            <a:ext cx="6466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600" dirty="0" smtClean="0">
                <a:solidFill>
                  <a:srgbClr val="660033"/>
                </a:solidFill>
                <a:latin typeface="Book Antiqua" pitchFamily="18" charset="0"/>
              </a:rPr>
              <a:t>Благодарим за внимание!</a:t>
            </a:r>
            <a:endParaRPr lang="ru-RU" sz="2800" b="1" spc="600" dirty="0">
              <a:solidFill>
                <a:srgbClr val="660033"/>
              </a:solidFill>
              <a:latin typeface="Book Antiqua" pitchFamily="18" charset="0"/>
            </a:endParaRPr>
          </a:p>
        </p:txBody>
      </p:sp>
      <p:pic>
        <p:nvPicPr>
          <p:cNvPr id="7" name="Рисунок 6" descr="Изображение 2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285860"/>
            <a:ext cx="2214578" cy="2948886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talog117bi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rgbClr val="800000"/>
            </a:solidFill>
          </a:ln>
        </p:spPr>
      </p:pic>
      <p:pic>
        <p:nvPicPr>
          <p:cNvPr id="8" name="Рисунок 7" descr="6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142984"/>
            <a:ext cx="3570581" cy="4500594"/>
          </a:xfrm>
          <a:prstGeom prst="ellipse">
            <a:avLst/>
          </a:prstGeom>
          <a:ln w="28575" cap="rnd">
            <a:solidFill>
              <a:srgbClr val="CC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143372" y="928670"/>
            <a:ext cx="45720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660033"/>
                </a:solidFill>
                <a:latin typeface="Book Antiqua" pitchFamily="18" charset="0"/>
              </a:rPr>
              <a:t>              Н.М.Пржевальский (31 марта 1839, деревня </a:t>
            </a:r>
            <a:r>
              <a:rPr lang="ru-RU" sz="1400" b="1" i="1" dirty="0" err="1" smtClean="0">
                <a:solidFill>
                  <a:srgbClr val="660033"/>
                </a:solidFill>
                <a:latin typeface="Book Antiqua" pitchFamily="18" charset="0"/>
              </a:rPr>
              <a:t>Кимбирово</a:t>
            </a:r>
            <a:r>
              <a:rPr lang="ru-RU" sz="1400" b="1" i="1" dirty="0" smtClean="0">
                <a:solidFill>
                  <a:srgbClr val="660033"/>
                </a:solidFill>
                <a:latin typeface="Book Antiqua" pitchFamily="18" charset="0"/>
              </a:rPr>
              <a:t> Смоленской губернии- 20октября 1888, Каракол, ныне Пржевальский). Русский путешественник, географ, натуралист, исследователь Центральной Азии, писатель, действительный член Русского географического общества. Генерал-майор (с 1886 г.) Н.М.Пржевальский был избран почетным членом Петербургской Академии Наук (1878), удостоен многих военных наград, золотых медалей Русского Географического Общества, Пражского Географического Общества, медали им. </a:t>
            </a:r>
            <a:r>
              <a:rPr lang="ru-RU" sz="1400" b="1" i="1" dirty="0" err="1" smtClean="0">
                <a:solidFill>
                  <a:srgbClr val="660033"/>
                </a:solidFill>
                <a:latin typeface="Book Antiqua" pitchFamily="18" charset="0"/>
              </a:rPr>
              <a:t>Гумбольта</a:t>
            </a:r>
            <a:r>
              <a:rPr lang="ru-RU" sz="1400" b="1" i="1" dirty="0" smtClean="0">
                <a:solidFill>
                  <a:srgbClr val="660033"/>
                </a:solidFill>
                <a:latin typeface="Book Antiqua" pitchFamily="18" charset="0"/>
              </a:rPr>
              <a:t> Берлинского Географического Общества, Королевской медали Лондонского Географического Общества, большой золотой медали Итальянского Географического Общества и др. В 1891 году в честь Н.М.Пржевальского Русское Географическое Общество учредило серебряную медаль его имени. В 1946 году учреждена золотая медаль им. Н. М. Пржевальского, присуждаемая Географическим Обществом России.</a:t>
            </a:r>
            <a:r>
              <a:rPr lang="ru-RU" sz="1200" b="1" dirty="0" smtClean="0">
                <a:solidFill>
                  <a:srgbClr val="660033"/>
                </a:solidFill>
              </a:rPr>
              <a:t/>
            </a:r>
            <a:br>
              <a:rPr lang="ru-RU" sz="1200" b="1" dirty="0" smtClean="0">
                <a:solidFill>
                  <a:srgbClr val="660033"/>
                </a:solidFill>
              </a:rPr>
            </a:br>
            <a:endParaRPr lang="ru-RU" sz="1200" b="1" dirty="0" smtClean="0">
              <a:solidFill>
                <a:srgbClr val="660033"/>
              </a:solidFill>
            </a:endParaRP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endParaRPr lang="ru-RU" sz="1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talog117b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Путешествие в Уссурийский край.</a:t>
            </a:r>
            <a:endParaRPr lang="ru-RU" sz="28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85860"/>
            <a:ext cx="21431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660033"/>
                </a:solidFill>
                <a:latin typeface="Book Antiqua" pitchFamily="18" charset="0"/>
              </a:rPr>
              <a:t>Цели путешествия</a:t>
            </a:r>
            <a:r>
              <a:rPr lang="ru-RU" sz="1600" b="1" dirty="0" smtClean="0">
                <a:solidFill>
                  <a:srgbClr val="660033"/>
                </a:solidFill>
                <a:latin typeface="Book Antiqua" pitchFamily="18" charset="0"/>
              </a:rPr>
              <a:t>: изучение природы и населения Уссурийского края.</a:t>
            </a:r>
          </a:p>
          <a:p>
            <a:pPr algn="ctr"/>
            <a:endParaRPr lang="ru-RU" sz="1600" b="1" dirty="0" smtClean="0">
              <a:solidFill>
                <a:srgbClr val="660033"/>
              </a:solidFill>
              <a:latin typeface="Book Antiqua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660033"/>
                </a:solidFill>
                <a:latin typeface="Book Antiqua" pitchFamily="18" charset="0"/>
              </a:rPr>
              <a:t>Организатор путешествия: </a:t>
            </a:r>
            <a:r>
              <a:rPr lang="ru-RU" sz="1600" b="1" dirty="0" smtClean="0">
                <a:solidFill>
                  <a:srgbClr val="660033"/>
                </a:solidFill>
                <a:latin typeface="Book Antiqua" pitchFamily="18" charset="0"/>
              </a:rPr>
              <a:t>Сибирский отдел географического общества</a:t>
            </a:r>
          </a:p>
          <a:p>
            <a:endParaRPr lang="ru-RU" sz="1600" b="1" dirty="0" smtClean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5643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1233160537_02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1500166" y="4857760"/>
            <a:ext cx="621942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929058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12" y="1214422"/>
            <a:ext cx="2428891" cy="329320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660033"/>
                </a:solidFill>
                <a:latin typeface="Book Antiqua" pitchFamily="18" charset="0"/>
              </a:rPr>
              <a:t>Результаты путешествия</a:t>
            </a:r>
            <a:r>
              <a:rPr lang="ru-RU" sz="1600" b="1" dirty="0" smtClean="0">
                <a:solidFill>
                  <a:srgbClr val="660033"/>
                </a:solidFill>
                <a:latin typeface="Book Antiqua" pitchFamily="18" charset="0"/>
              </a:rPr>
              <a:t>: сочинения «Об инородческом населении в южной части Приамурской области» и «Путешествие в Уссурийском крае». Собрано около 300 видов растений, изготовлено более 300 чучел птиц.</a:t>
            </a:r>
            <a:endParaRPr lang="ru-RU" sz="1600" b="1" dirty="0">
              <a:solidFill>
                <a:srgbClr val="660033"/>
              </a:solidFill>
              <a:latin typeface="Book Antiqua" pitchFamily="18" charset="0"/>
            </a:endParaRPr>
          </a:p>
        </p:txBody>
      </p:sp>
      <p:pic>
        <p:nvPicPr>
          <p:cNvPr id="14" name="Рисунок 13" descr="417px-Prjevalsky_map_0.jp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3214678" y="1071546"/>
            <a:ext cx="2807163" cy="3643338"/>
          </a:xfrm>
          <a:prstGeom prst="rect">
            <a:avLst/>
          </a:prstGeom>
          <a:ln w="38100">
            <a:solidFill>
              <a:srgbClr val="6600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talog117b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Первая (Монгольская) экспедиция </a:t>
            </a:r>
            <a:b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Центральную Азию  1870-1873гг.</a:t>
            </a:r>
            <a:endParaRPr lang="ru-RU" sz="28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285860"/>
            <a:ext cx="8358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660033"/>
                </a:solidFill>
                <a:latin typeface="Book Antiqua" pitchFamily="18" charset="0"/>
              </a:rPr>
              <a:t>Цели экспедиции : </a:t>
            </a:r>
            <a:r>
              <a:rPr lang="ru-RU" sz="1600" b="1" dirty="0" smtClean="0">
                <a:solidFill>
                  <a:srgbClr val="660033"/>
                </a:solidFill>
                <a:latin typeface="Book Antiqua" pitchFamily="18" charset="0"/>
              </a:rPr>
              <a:t>исследование Монголии, Китая, Тибета.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660033"/>
                </a:solidFill>
                <a:latin typeface="Book Antiqua" pitchFamily="18" charset="0"/>
              </a:rPr>
              <a:t>Организатор экспедиции: </a:t>
            </a:r>
            <a:r>
              <a:rPr lang="ru-RU" sz="1600" b="1" dirty="0" smtClean="0">
                <a:solidFill>
                  <a:srgbClr val="660033"/>
                </a:solidFill>
                <a:latin typeface="Book Antiqua" pitchFamily="18" charset="0"/>
              </a:rPr>
              <a:t>Русское географическое общество.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660033"/>
                </a:solidFill>
                <a:latin typeface="Book Antiqua" pitchFamily="18" charset="0"/>
              </a:rPr>
              <a:t>Результаты экспедиции: </a:t>
            </a:r>
            <a:r>
              <a:rPr lang="ru-RU" sz="1600" b="1" dirty="0" smtClean="0">
                <a:solidFill>
                  <a:srgbClr val="660033"/>
                </a:solidFill>
                <a:latin typeface="Book Antiqua" pitchFamily="18" charset="0"/>
              </a:rPr>
              <a:t>дал описание пустынь Гоби, </a:t>
            </a:r>
            <a:r>
              <a:rPr lang="ru-RU" sz="1600" b="1" dirty="0" err="1" smtClean="0">
                <a:solidFill>
                  <a:srgbClr val="660033"/>
                </a:solidFill>
                <a:latin typeface="Book Antiqua" pitchFamily="18" charset="0"/>
              </a:rPr>
              <a:t>Ордос</a:t>
            </a:r>
            <a:r>
              <a:rPr lang="ru-RU" sz="1600" b="1" dirty="0" smtClean="0">
                <a:solidFill>
                  <a:srgbClr val="660033"/>
                </a:solidFill>
                <a:latin typeface="Book Antiqua" pitchFamily="18" charset="0"/>
              </a:rPr>
              <a:t> и </a:t>
            </a:r>
            <a:r>
              <a:rPr lang="ru-RU" sz="1600" b="1" dirty="0" err="1" smtClean="0">
                <a:solidFill>
                  <a:srgbClr val="660033"/>
                </a:solidFill>
                <a:latin typeface="Book Antiqua" pitchFamily="18" charset="0"/>
              </a:rPr>
              <a:t>Алашань</a:t>
            </a:r>
            <a:r>
              <a:rPr lang="ru-RU" sz="1600" b="1" dirty="0" smtClean="0">
                <a:solidFill>
                  <a:srgbClr val="660033"/>
                </a:solidFill>
                <a:latin typeface="Book Antiqua" pitchFamily="18" charset="0"/>
              </a:rPr>
              <a:t>, высокогорных районов северного Тибета и котловины </a:t>
            </a:r>
            <a:r>
              <a:rPr lang="ru-RU" sz="1600" b="1" dirty="0" err="1" smtClean="0">
                <a:solidFill>
                  <a:srgbClr val="660033"/>
                </a:solidFill>
                <a:latin typeface="Book Antiqua" pitchFamily="18" charset="0"/>
              </a:rPr>
              <a:t>Цайдам</a:t>
            </a:r>
            <a:r>
              <a:rPr lang="ru-RU" sz="1600" b="1" dirty="0" smtClean="0">
                <a:solidFill>
                  <a:srgbClr val="660033"/>
                </a:solidFill>
                <a:latin typeface="Book Antiqua" pitchFamily="18" charset="0"/>
              </a:rPr>
              <a:t>, впервые нанес на карту Центральной Азии более 20 хребтов, 7 крупных и ряд мелких озер, произвел съемку </a:t>
            </a:r>
            <a:r>
              <a:rPr lang="ru-RU" sz="1600" b="1" dirty="0" err="1" smtClean="0">
                <a:solidFill>
                  <a:srgbClr val="660033"/>
                </a:solidFill>
                <a:latin typeface="Book Antiqua" pitchFamily="18" charset="0"/>
              </a:rPr>
              <a:t>с-з</a:t>
            </a:r>
            <a:r>
              <a:rPr lang="ru-RU" sz="1600" b="1" dirty="0" smtClean="0">
                <a:solidFill>
                  <a:srgbClr val="660033"/>
                </a:solidFill>
                <a:latin typeface="Book Antiqua" pitchFamily="18" charset="0"/>
              </a:rPr>
              <a:t> берега озера </a:t>
            </a:r>
            <a:r>
              <a:rPr lang="ru-RU" sz="1600" b="1" dirty="0" err="1" smtClean="0">
                <a:solidFill>
                  <a:srgbClr val="660033"/>
                </a:solidFill>
                <a:latin typeface="Book Antiqua" pitchFamily="18" charset="0"/>
              </a:rPr>
              <a:t>Кукунор</a:t>
            </a:r>
            <a:r>
              <a:rPr lang="ru-RU" sz="1600" b="1" dirty="0" smtClean="0">
                <a:solidFill>
                  <a:srgbClr val="660033"/>
                </a:solidFill>
                <a:latin typeface="Book Antiqua" pitchFamily="18" charset="0"/>
              </a:rPr>
              <a:t>, первым из европейцев проник к верховьям рек Хуанхэ и Янцзы. Были собраны богатейшие коллекции птиц, млекопитающих, 11 видов рыб, более 3000 экземпляров насекомых, около 4000 экземпляров растений и небольшая коллекция образцов горных пород. Результатом путешествия стал 2-х томный труд «Монголия и страна тангутов». </a:t>
            </a:r>
          </a:p>
        </p:txBody>
      </p:sp>
      <p:pic>
        <p:nvPicPr>
          <p:cNvPr id="10" name="Рисунок 9" descr="1233160599_04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1785918" y="4429132"/>
            <a:ext cx="5736562" cy="1583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00042870.jpg"/>
          <p:cNvPicPr>
            <a:picLocks noChangeAspect="1"/>
          </p:cNvPicPr>
          <p:nvPr/>
        </p:nvPicPr>
        <p:blipFill>
          <a:blip r:embed="rId4">
            <a:lum bright="-20000" contrast="20000"/>
          </a:blip>
          <a:stretch>
            <a:fillRect/>
          </a:stretch>
        </p:blipFill>
        <p:spPr>
          <a:xfrm rot="20594604">
            <a:off x="535284" y="4232124"/>
            <a:ext cx="1396463" cy="1936910"/>
          </a:xfrm>
          <a:prstGeom prst="rect">
            <a:avLst/>
          </a:prstGeom>
        </p:spPr>
      </p:pic>
      <p:pic>
        <p:nvPicPr>
          <p:cNvPr id="7" name="Рисунок 6" descr="страница рукописи преж..jpg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 rot="1009995">
            <a:off x="7243985" y="4246010"/>
            <a:ext cx="1483069" cy="1898329"/>
          </a:xfrm>
          <a:prstGeom prst="rect">
            <a:avLst/>
          </a:prstGeom>
        </p:spPr>
      </p:pic>
      <p:pic>
        <p:nvPicPr>
          <p:cNvPr id="8" name="Рисунок 7" descr="тангуты1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929058" y="4357694"/>
            <a:ext cx="1228724" cy="118776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 rot="987305">
            <a:off x="6809958" y="6079919"/>
            <a:ext cx="16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660033"/>
                </a:solidFill>
              </a:rPr>
              <a:t>Страница рукописи</a:t>
            </a:r>
          </a:p>
          <a:p>
            <a:pPr algn="ctr"/>
            <a:r>
              <a:rPr lang="ru-RU" sz="1000" b="1" dirty="0" smtClean="0">
                <a:solidFill>
                  <a:srgbClr val="660033"/>
                </a:solidFill>
              </a:rPr>
              <a:t>Пржевальского</a:t>
            </a:r>
            <a:endParaRPr lang="ru-RU" sz="10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talog117b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тиб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642918"/>
            <a:ext cx="1643074" cy="1090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хуанхэ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2000240"/>
            <a:ext cx="1143008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янцз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2000240"/>
            <a:ext cx="1142996" cy="1590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цайда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3786190"/>
            <a:ext cx="1643074" cy="1190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пустыня гоби.jpg"/>
          <p:cNvPicPr>
            <a:picLocks noChangeAspect="1"/>
          </p:cNvPicPr>
          <p:nvPr/>
        </p:nvPicPr>
        <p:blipFill>
          <a:blip r:embed="rId7" cstate="print"/>
          <a:srcRect l="2815" t="4098" r="4294" b="5737"/>
          <a:stretch>
            <a:fillRect/>
          </a:stretch>
        </p:blipFill>
        <p:spPr>
          <a:xfrm>
            <a:off x="214282" y="642918"/>
            <a:ext cx="1714512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алашань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5214950"/>
            <a:ext cx="1770195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ордос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3857628"/>
            <a:ext cx="1754182" cy="111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 descr="view.jpg"/>
          <p:cNvPicPr>
            <a:picLocks noChangeAspect="1"/>
          </p:cNvPicPr>
          <p:nvPr/>
        </p:nvPicPr>
        <p:blipFill>
          <a:blip r:embed="rId10"/>
          <a:srcRect b="10132"/>
          <a:stretch>
            <a:fillRect/>
          </a:stretch>
        </p:blipFill>
        <p:spPr>
          <a:xfrm>
            <a:off x="7286644" y="5214950"/>
            <a:ext cx="1643074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581px-Prjevalsky_map_1.jpg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lum bright="-30000" contrast="30000"/>
          </a:blip>
          <a:stretch>
            <a:fillRect/>
          </a:stretch>
        </p:blipFill>
        <p:spPr>
          <a:xfrm>
            <a:off x="1928794" y="642918"/>
            <a:ext cx="5398280" cy="5643602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642910" y="1785926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800000"/>
                </a:solidFill>
              </a:rPr>
              <a:t>Пустыня Гоби</a:t>
            </a:r>
            <a:endParaRPr lang="ru-RU" sz="1000" b="1" dirty="0">
              <a:solidFill>
                <a:srgbClr val="8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48" y="3571876"/>
            <a:ext cx="1233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Верховье р.Янцзы 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348" y="6286520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err="1" smtClean="0">
                <a:solidFill>
                  <a:srgbClr val="660033"/>
                </a:solidFill>
              </a:rPr>
              <a:t>Алашань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472" y="4929198"/>
            <a:ext cx="1035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Пустыня </a:t>
            </a:r>
            <a:r>
              <a:rPr lang="ru-RU" sz="1000" b="1" dirty="0" err="1" smtClean="0">
                <a:solidFill>
                  <a:srgbClr val="660033"/>
                </a:solidFill>
              </a:rPr>
              <a:t>Ордос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00958" y="1714488"/>
            <a:ext cx="1095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800000"/>
                </a:solidFill>
              </a:rPr>
              <a:t>Северный Тибет</a:t>
            </a:r>
            <a:endParaRPr lang="ru-RU" sz="1000" b="1" dirty="0">
              <a:solidFill>
                <a:srgbClr val="8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58082" y="3571876"/>
            <a:ext cx="1221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Верховье р.Хуанхэ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00958" y="4929198"/>
            <a:ext cx="1258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Котловина </a:t>
            </a:r>
            <a:r>
              <a:rPr lang="ru-RU" sz="1000" b="1" dirty="0" err="1" smtClean="0">
                <a:solidFill>
                  <a:srgbClr val="660033"/>
                </a:solidFill>
              </a:rPr>
              <a:t>Цайдам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2396" y="6286520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Озеро </a:t>
            </a:r>
            <a:r>
              <a:rPr lang="ru-RU" sz="1000" b="1" dirty="0" err="1" smtClean="0">
                <a:solidFill>
                  <a:srgbClr val="660033"/>
                </a:solidFill>
              </a:rPr>
              <a:t>Кукунор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00166" y="214290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Маршрут первого путешествия в Центральной Азии.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talog117b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1430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Вторая  (</a:t>
            </a:r>
            <a:r>
              <a:rPr lang="ru-RU" sz="28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Лобнорская</a:t>
            </a:r>
            <a: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и </a:t>
            </a:r>
            <a:r>
              <a:rPr lang="ru-RU" sz="28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Джунгурская</a:t>
            </a:r>
            <a: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 экспедиции в Центральную Азию 1876-1877гг</a:t>
            </a: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428736"/>
            <a:ext cx="87154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660033"/>
                </a:solidFill>
                <a:latin typeface="Book Antiqua" pitchFamily="18" charset="0"/>
              </a:rPr>
              <a:t>Цели экспедиции : 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исследование Восточного Тянь-Шаня, дойти до Лхасы, обследовать загадочное озеро </a:t>
            </a:r>
            <a:r>
              <a:rPr lang="ru-RU" sz="1400" b="1" dirty="0" err="1" smtClean="0">
                <a:solidFill>
                  <a:srgbClr val="660033"/>
                </a:solidFill>
                <a:latin typeface="Book Antiqua" pitchFamily="18" charset="0"/>
              </a:rPr>
              <a:t>Лобнор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. Кроме того, Пржевальский надеялся найти и описать дикого верблюда, который обитал там, по сведениям Марко Поло.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660033"/>
                </a:solidFill>
                <a:latin typeface="Book Antiqua" pitchFamily="18" charset="0"/>
              </a:rPr>
              <a:t>Организатор экспедиции: 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Русское географическое общество.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660033"/>
                </a:solidFill>
                <a:latin typeface="Book Antiqua" pitchFamily="18" charset="0"/>
              </a:rPr>
              <a:t>Результаты экспедиции: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 изучил </a:t>
            </a:r>
            <a:r>
              <a:rPr lang="ru-RU" sz="1400" b="1" dirty="0" err="1" smtClean="0">
                <a:solidFill>
                  <a:srgbClr val="660033"/>
                </a:solidFill>
                <a:latin typeface="Book Antiqua" pitchFamily="18" charset="0"/>
              </a:rPr>
              <a:t>Лобнор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, южнее озера открыл хребет </a:t>
            </a:r>
            <a:r>
              <a:rPr lang="ru-RU" sz="1400" b="1" dirty="0" err="1" smtClean="0">
                <a:solidFill>
                  <a:srgbClr val="660033"/>
                </a:solidFill>
                <a:latin typeface="Book Antiqua" pitchFamily="18" charset="0"/>
              </a:rPr>
              <a:t>Алтынтаг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, описал дикого верблюда, добыл даже его шкуры, собрал коллекции флоры и фауны, открыл низовья </a:t>
            </a:r>
            <a:r>
              <a:rPr lang="ru-RU" sz="1400" b="1" dirty="0" err="1" smtClean="0">
                <a:solidFill>
                  <a:srgbClr val="660033"/>
                </a:solidFill>
                <a:latin typeface="Book Antiqua" pitchFamily="18" charset="0"/>
              </a:rPr>
              <a:t>Тарима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 с группой озер и хребта </a:t>
            </a:r>
            <a:r>
              <a:rPr lang="ru-RU" sz="1400" b="1" dirty="0" err="1" smtClean="0">
                <a:solidFill>
                  <a:srgbClr val="660033"/>
                </a:solidFill>
                <a:latin typeface="Book Antiqua" pitchFamily="18" charset="0"/>
              </a:rPr>
              <a:t>Алтынтаг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. Написал книгу «От </a:t>
            </a:r>
            <a:r>
              <a:rPr lang="ru-RU" sz="1400" b="1" dirty="0" err="1" smtClean="0">
                <a:solidFill>
                  <a:srgbClr val="660033"/>
                </a:solidFill>
                <a:latin typeface="Book Antiqua" pitchFamily="18" charset="0"/>
              </a:rPr>
              <a:t>Кульджи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 за Тянь-Шань и на </a:t>
            </a:r>
            <a:r>
              <a:rPr lang="ru-RU" sz="1400" b="1" dirty="0" err="1" smtClean="0">
                <a:solidFill>
                  <a:srgbClr val="660033"/>
                </a:solidFill>
                <a:latin typeface="Book Antiqua" pitchFamily="18" charset="0"/>
              </a:rPr>
              <a:t>Лоб-Нор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472" y="6215082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После охоты на оз.Лобнор.1876г</a:t>
            </a:r>
            <a:r>
              <a:rPr lang="ru-RU" dirty="0" smtClean="0">
                <a:solidFill>
                  <a:srgbClr val="660033"/>
                </a:solidFill>
              </a:rPr>
              <a:t>.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782703">
            <a:off x="6651608" y="4599849"/>
            <a:ext cx="1540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Дельта реки  </a:t>
            </a:r>
            <a:r>
              <a:rPr lang="ru-RU" sz="1000" b="1" dirty="0" err="1" smtClean="0">
                <a:solidFill>
                  <a:srgbClr val="660033"/>
                </a:solidFill>
              </a:rPr>
              <a:t>Кум-дарьи</a:t>
            </a:r>
            <a:endParaRPr lang="ru-RU" sz="1000" b="1" dirty="0">
              <a:solidFill>
                <a:srgbClr val="660033"/>
              </a:solidFill>
            </a:endParaRPr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3" cstate="print"/>
          <a:srcRect l="7212" b="5369"/>
          <a:stretch>
            <a:fillRect/>
          </a:stretch>
        </p:blipFill>
        <p:spPr>
          <a:xfrm>
            <a:off x="642910" y="3071810"/>
            <a:ext cx="1928826" cy="3223063"/>
          </a:xfrm>
          <a:prstGeom prst="rect">
            <a:avLst/>
          </a:prstGeom>
          <a:ln>
            <a:solidFill>
              <a:srgbClr val="990033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второе пут3.jpg"/>
          <p:cNvPicPr>
            <a:picLocks noChangeAspect="1"/>
          </p:cNvPicPr>
          <p:nvPr/>
        </p:nvPicPr>
        <p:blipFill>
          <a:blip r:embed="rId4" cstate="print"/>
          <a:srcRect b="9813"/>
          <a:stretch>
            <a:fillRect/>
          </a:stretch>
        </p:blipFill>
        <p:spPr>
          <a:xfrm rot="784386">
            <a:off x="6557151" y="3300635"/>
            <a:ext cx="2181335" cy="137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второе путеш1.bmp"/>
          <p:cNvPicPr>
            <a:picLocks noChangeAspect="1"/>
          </p:cNvPicPr>
          <p:nvPr/>
        </p:nvPicPr>
        <p:blipFill>
          <a:blip r:embed="rId5" cstate="print"/>
          <a:srcRect t="11022" b="6250"/>
          <a:stretch>
            <a:fillRect/>
          </a:stretch>
        </p:blipFill>
        <p:spPr>
          <a:xfrm rot="20695096">
            <a:off x="3302383" y="4861518"/>
            <a:ext cx="1870925" cy="1470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походная сумка преж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35823">
            <a:off x="3037000" y="3353064"/>
            <a:ext cx="1791079" cy="132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 rot="20754093">
            <a:off x="4088900" y="6296346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Тянь-Шань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2066" y="6215082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i="1" dirty="0" smtClean="0">
                <a:solidFill>
                  <a:srgbClr val="660033"/>
                </a:solidFill>
              </a:rPr>
              <a:t>Фото из книги</a:t>
            </a:r>
          </a:p>
          <a:p>
            <a:pPr algn="ctr"/>
            <a:r>
              <a:rPr lang="ru-RU" sz="1000" b="1" i="1" dirty="0" smtClean="0">
                <a:solidFill>
                  <a:srgbClr val="660033"/>
                </a:solidFill>
              </a:rPr>
              <a:t> Н.М.Пржевальского</a:t>
            </a:r>
            <a:endParaRPr lang="ru-RU" sz="1000" b="1" i="1" dirty="0">
              <a:solidFill>
                <a:srgbClr val="660033"/>
              </a:solidFill>
            </a:endParaRPr>
          </a:p>
        </p:txBody>
      </p:sp>
      <p:pic>
        <p:nvPicPr>
          <p:cNvPr id="29" name="Рисунок 28" descr="озеро лобнор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23033">
            <a:off x="6422344" y="4936079"/>
            <a:ext cx="2032811" cy="1390143"/>
          </a:xfrm>
          <a:prstGeom prst="rect">
            <a:avLst/>
          </a:prstGeom>
        </p:spPr>
      </p:pic>
      <p:pic>
        <p:nvPicPr>
          <p:cNvPr id="16" name="Рисунок 15" descr="1000042875.jpg"/>
          <p:cNvPicPr>
            <a:picLocks noChangeAspect="1"/>
          </p:cNvPicPr>
          <p:nvPr/>
        </p:nvPicPr>
        <p:blipFill>
          <a:blip r:embed="rId8">
            <a:lum bright="-10000"/>
          </a:blip>
          <a:srcRect l="7143"/>
          <a:stretch>
            <a:fillRect/>
          </a:stretch>
        </p:blipFill>
        <p:spPr>
          <a:xfrm>
            <a:off x="4786314" y="3286124"/>
            <a:ext cx="1857388" cy="29289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821935">
            <a:off x="6801752" y="6256534"/>
            <a:ext cx="982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Озеро </a:t>
            </a:r>
            <a:r>
              <a:rPr lang="ru-RU" sz="1000" b="1" dirty="0" err="1" smtClean="0">
                <a:solidFill>
                  <a:srgbClr val="660033"/>
                </a:solidFill>
              </a:rPr>
              <a:t>Лобнор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696792">
            <a:off x="3059350" y="4659983"/>
            <a:ext cx="23562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660033"/>
                </a:solidFill>
              </a:rPr>
              <a:t>Походная сумка  Н.М.Пржевальского</a:t>
            </a:r>
            <a:endParaRPr lang="ru-RU" sz="8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talog117b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Маршрут второго путешествия в Центральной Азии.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214554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Тянь-Шань</a:t>
            </a:r>
            <a:endParaRPr lang="ru-RU" sz="1000" b="1" dirty="0">
              <a:solidFill>
                <a:srgbClr val="660033"/>
              </a:solidFill>
            </a:endParaRPr>
          </a:p>
        </p:txBody>
      </p:sp>
      <p:pic>
        <p:nvPicPr>
          <p:cNvPr id="8" name="Рисунок 7" descr="ХАВТГАЙ -  дикий верблюд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786058"/>
            <a:ext cx="1216215" cy="1495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алтынтанг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571472" y="5072074"/>
            <a:ext cx="1762124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857224" y="6286520"/>
            <a:ext cx="1112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Хребет </a:t>
            </a:r>
            <a:r>
              <a:rPr lang="ru-RU" sz="1000" b="1" dirty="0" err="1" smtClean="0">
                <a:solidFill>
                  <a:srgbClr val="660033"/>
                </a:solidFill>
              </a:rPr>
              <a:t>Алтынтаг</a:t>
            </a:r>
            <a:endParaRPr lang="ru-RU" sz="1000" b="1" dirty="0">
              <a:solidFill>
                <a:srgbClr val="660033"/>
              </a:solidFill>
            </a:endParaRPr>
          </a:p>
        </p:txBody>
      </p:sp>
      <p:pic>
        <p:nvPicPr>
          <p:cNvPr id="11" name="Рисунок 10" descr="т-ш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000108"/>
            <a:ext cx="1775468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река тари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928670"/>
            <a:ext cx="1754182" cy="1315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7215206" y="2285992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800000"/>
                </a:solidFill>
              </a:rPr>
              <a:t>Река </a:t>
            </a:r>
            <a:r>
              <a:rPr lang="ru-RU" sz="1000" b="1" dirty="0" err="1" smtClean="0">
                <a:solidFill>
                  <a:srgbClr val="800000"/>
                </a:solidFill>
              </a:rPr>
              <a:t>Тарим</a:t>
            </a:r>
            <a:endParaRPr lang="ru-RU" sz="1000" b="1" dirty="0">
              <a:solidFill>
                <a:srgbClr val="800000"/>
              </a:solidFill>
            </a:endParaRPr>
          </a:p>
        </p:txBody>
      </p:sp>
      <p:pic>
        <p:nvPicPr>
          <p:cNvPr id="14" name="Рисунок 13" descr="лобнор2.jpg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715140" y="2928934"/>
            <a:ext cx="1785950" cy="1357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7215206" y="4357694"/>
            <a:ext cx="982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800000"/>
                </a:solidFill>
              </a:rPr>
              <a:t>Озеро </a:t>
            </a:r>
            <a:r>
              <a:rPr lang="ru-RU" sz="1000" b="1" dirty="0" err="1" smtClean="0">
                <a:solidFill>
                  <a:srgbClr val="800000"/>
                </a:solidFill>
              </a:rPr>
              <a:t>Лобнор</a:t>
            </a:r>
            <a:endParaRPr lang="ru-RU" sz="1000" b="1" dirty="0">
              <a:solidFill>
                <a:srgbClr val="800000"/>
              </a:solidFill>
            </a:endParaRPr>
          </a:p>
        </p:txBody>
      </p:sp>
      <p:pic>
        <p:nvPicPr>
          <p:cNvPr id="19" name="Рисунок 18" descr="пустыня тарим.jpg"/>
          <p:cNvPicPr>
            <a:picLocks noChangeAspect="1"/>
          </p:cNvPicPr>
          <p:nvPr/>
        </p:nvPicPr>
        <p:blipFill>
          <a:blip r:embed="rId8">
            <a:lum bright="-10000" contrast="20000"/>
          </a:blip>
          <a:stretch>
            <a:fillRect/>
          </a:stretch>
        </p:blipFill>
        <p:spPr>
          <a:xfrm>
            <a:off x="6786578" y="5000636"/>
            <a:ext cx="1808274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7143768" y="6215082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Пустыня </a:t>
            </a:r>
            <a:r>
              <a:rPr lang="ru-RU" sz="1000" b="1" dirty="0" err="1" smtClean="0">
                <a:solidFill>
                  <a:srgbClr val="660033"/>
                </a:solidFill>
              </a:rPr>
              <a:t>Тарим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538" y="4429132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660033"/>
                </a:solidFill>
              </a:rPr>
              <a:t>Дикий верблюд </a:t>
            </a:r>
          </a:p>
          <a:p>
            <a:pPr algn="ctr"/>
            <a:r>
              <a:rPr lang="ru-RU" sz="1000" b="1" dirty="0" err="1" smtClean="0">
                <a:solidFill>
                  <a:srgbClr val="660033"/>
                </a:solidFill>
              </a:rPr>
              <a:t>хавтгай</a:t>
            </a:r>
            <a:endParaRPr lang="ru-RU" sz="1000" b="1" dirty="0">
              <a:solidFill>
                <a:srgbClr val="660033"/>
              </a:solidFill>
            </a:endParaRPr>
          </a:p>
        </p:txBody>
      </p:sp>
      <p:pic>
        <p:nvPicPr>
          <p:cNvPr id="4" name="Рисунок 3" descr="452px-Prjevalsky_map_2.jpg"/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lum bright="-40000" contrast="40000"/>
          </a:blip>
          <a:stretch>
            <a:fillRect/>
          </a:stretch>
        </p:blipFill>
        <p:spPr>
          <a:xfrm>
            <a:off x="2285984" y="857232"/>
            <a:ext cx="4476353" cy="5742816"/>
          </a:xfrm>
          <a:prstGeom prst="rect">
            <a:avLst/>
          </a:prstGeom>
          <a:ln w="38100">
            <a:solidFill>
              <a:srgbClr val="6633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talog117b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32" cy="71438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Третья(Первая Тибетская) экспедиция 1879-1880гг</a:t>
            </a:r>
            <a:r>
              <a:rPr lang="ru-RU" sz="2800" dirty="0" smtClean="0">
                <a:solidFill>
                  <a:srgbClr val="990033"/>
                </a:solidFill>
                <a:latin typeface="Book Antiqua" pitchFamily="18" charset="0"/>
              </a:rPr>
              <a:t>.</a:t>
            </a:r>
            <a:endParaRPr lang="ru-RU" sz="2800" dirty="0">
              <a:solidFill>
                <a:srgbClr val="66330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857232"/>
            <a:ext cx="8786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660033"/>
                </a:solidFill>
                <a:latin typeface="Book Antiqua" pitchFamily="18" charset="0"/>
              </a:rPr>
              <a:t>Цели экспедиции :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 завершить съемку озера </a:t>
            </a:r>
            <a:r>
              <a:rPr lang="ru-RU" sz="1400" b="1" dirty="0" err="1" smtClean="0">
                <a:solidFill>
                  <a:srgbClr val="660033"/>
                </a:solidFill>
                <a:latin typeface="Book Antiqua" pitchFamily="18" charset="0"/>
              </a:rPr>
              <a:t>Кукунор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,  стремился пересечь </a:t>
            </a:r>
            <a:r>
              <a:rPr lang="ru-RU" sz="1400" b="1" dirty="0" err="1" smtClean="0">
                <a:solidFill>
                  <a:srgbClr val="660033"/>
                </a:solidFill>
                <a:latin typeface="Book Antiqua" pitchFamily="18" charset="0"/>
              </a:rPr>
              <a:t>Куньлунь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 и Тибет и достичь Лхасы.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660033"/>
                </a:solidFill>
                <a:latin typeface="Book Antiqua" pitchFamily="18" charset="0"/>
              </a:rPr>
              <a:t>Организатор экспедиции: 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Русское географическое общество.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660033"/>
                </a:solidFill>
                <a:latin typeface="Book Antiqua" pitchFamily="18" charset="0"/>
              </a:rPr>
              <a:t>Участники экспедиции: </a:t>
            </a:r>
            <a:r>
              <a:rPr lang="ru-RU" sz="1400" b="1" dirty="0" err="1" smtClean="0">
                <a:solidFill>
                  <a:srgbClr val="660033"/>
                </a:solidFill>
                <a:latin typeface="Book Antiqua" pitchFamily="18" charset="0"/>
              </a:rPr>
              <a:t>Роборовский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 Всеволод Иванович, </a:t>
            </a:r>
            <a:r>
              <a:rPr lang="ru-RU" sz="1400" b="1" dirty="0" err="1" smtClean="0">
                <a:solidFill>
                  <a:srgbClr val="660033"/>
                </a:solidFill>
                <a:latin typeface="Book Antiqua" pitchFamily="18" charset="0"/>
              </a:rPr>
              <a:t>Дондок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 </a:t>
            </a:r>
            <a:r>
              <a:rPr lang="ru-RU" sz="1400" b="1" dirty="0" err="1" smtClean="0">
                <a:solidFill>
                  <a:srgbClr val="660033"/>
                </a:solidFill>
                <a:latin typeface="Book Antiqua" pitchFamily="18" charset="0"/>
              </a:rPr>
              <a:t>Иринчинов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660033"/>
                </a:solidFill>
                <a:latin typeface="Book Antiqua" pitchFamily="18" charset="0"/>
              </a:rPr>
              <a:t>Результаты экспедиции: 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завершил съемку озера </a:t>
            </a:r>
            <a:r>
              <a:rPr lang="ru-RU" sz="1400" b="1" dirty="0" err="1" smtClean="0">
                <a:solidFill>
                  <a:srgbClr val="660033"/>
                </a:solidFill>
                <a:latin typeface="Book Antiqua" pitchFamily="18" charset="0"/>
              </a:rPr>
              <a:t>Кукукнор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,</a:t>
            </a:r>
            <a:r>
              <a:rPr lang="ru-RU" sz="1400" dirty="0" smtClean="0">
                <a:solidFill>
                  <a:srgbClr val="660033"/>
                </a:solidFill>
              </a:rPr>
              <a:t> 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исследовал верхнее течение Хуанхэ; открыл хребты Семенова и </a:t>
            </a:r>
            <a:r>
              <a:rPr lang="ru-RU" sz="1400" b="1" dirty="0" err="1" smtClean="0">
                <a:solidFill>
                  <a:srgbClr val="660033"/>
                </a:solidFill>
                <a:latin typeface="Book Antiqua" pitchFamily="18" charset="0"/>
              </a:rPr>
              <a:t>Угуту-Ула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, описал два новых вида животных – лошадь </a:t>
            </a:r>
            <a:r>
              <a:rPr lang="ru-RU" sz="1400" b="1" dirty="0" err="1" smtClean="0">
                <a:solidFill>
                  <a:srgbClr val="660033"/>
                </a:solidFill>
                <a:latin typeface="Book Antiqua" pitchFamily="18" charset="0"/>
              </a:rPr>
              <a:t>Пржвальского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 и </a:t>
            </a:r>
            <a:r>
              <a:rPr lang="ru-RU" sz="1400" b="1" dirty="0" err="1" smtClean="0">
                <a:solidFill>
                  <a:srgbClr val="660033"/>
                </a:solidFill>
                <a:latin typeface="Book Antiqua" pitchFamily="18" charset="0"/>
              </a:rPr>
              <a:t>медведя-пищухоеда</a:t>
            </a:r>
            <a:r>
              <a:rPr lang="ru-RU" sz="1400" b="1" dirty="0" smtClean="0">
                <a:solidFill>
                  <a:srgbClr val="660033"/>
                </a:solidFill>
                <a:latin typeface="Book Antiqua" pitchFamily="18" charset="0"/>
              </a:rPr>
              <a:t>, собрано около 12 тысяч экземпляров растений. Свои наблюдения и результаты исследований Пржевальский изложил в книге "Из Зайсана через Хами в Тибет и на верховья Желтой реки"</a:t>
            </a:r>
          </a:p>
        </p:txBody>
      </p:sp>
      <p:pic>
        <p:nvPicPr>
          <p:cNvPr id="6" name="Рисунок 5" descr="экспедиц.лагерь.jpg"/>
          <p:cNvPicPr>
            <a:picLocks noChangeAspect="1"/>
          </p:cNvPicPr>
          <p:nvPr/>
        </p:nvPicPr>
        <p:blipFill>
          <a:blip r:embed="rId3"/>
          <a:srcRect l="8632" r="5053"/>
          <a:stretch>
            <a:fillRect/>
          </a:stretch>
        </p:blipFill>
        <p:spPr>
          <a:xfrm>
            <a:off x="428596" y="4857760"/>
            <a:ext cx="3071834" cy="1612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684e07e81e5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928934"/>
            <a:ext cx="3071834" cy="1656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xdl9.jpg"/>
          <p:cNvPicPr>
            <a:picLocks noChangeAspect="1"/>
          </p:cNvPicPr>
          <p:nvPr/>
        </p:nvPicPr>
        <p:blipFill>
          <a:blip r:embed="rId5"/>
          <a:srcRect l="5076" t="7874" r="3552" b="5516"/>
          <a:stretch>
            <a:fillRect/>
          </a:stretch>
        </p:blipFill>
        <p:spPr>
          <a:xfrm>
            <a:off x="5857884" y="2928934"/>
            <a:ext cx="2786082" cy="1702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караван экспедиции в восточном нань-шане.jpg"/>
          <p:cNvPicPr>
            <a:picLocks noChangeAspect="1"/>
          </p:cNvPicPr>
          <p:nvPr/>
        </p:nvPicPr>
        <p:blipFill>
          <a:blip r:embed="rId6"/>
          <a:srcRect r="7480"/>
          <a:stretch>
            <a:fillRect/>
          </a:stretch>
        </p:blipFill>
        <p:spPr>
          <a:xfrm>
            <a:off x="5929322" y="4929198"/>
            <a:ext cx="2786082" cy="1547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357290" y="4572008"/>
            <a:ext cx="1249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800000"/>
                </a:solidFill>
              </a:rPr>
              <a:t>Состав экспедиции</a:t>
            </a:r>
            <a:endParaRPr lang="ru-RU" sz="1000" b="1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76" y="6429396"/>
            <a:ext cx="15696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Экспедиционный лагерь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3636" y="4643446"/>
            <a:ext cx="2464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Пржевальский на берегу Озера </a:t>
            </a:r>
            <a:r>
              <a:rPr lang="ru-RU" sz="1000" b="1" dirty="0" err="1" smtClean="0">
                <a:solidFill>
                  <a:srgbClr val="660033"/>
                </a:solidFill>
              </a:rPr>
              <a:t>Кукунор</a:t>
            </a:r>
            <a:r>
              <a:rPr lang="ru-RU" sz="1000" b="1" dirty="0" smtClean="0">
                <a:solidFill>
                  <a:srgbClr val="660033"/>
                </a:solidFill>
              </a:rPr>
              <a:t> 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9322" y="6429396"/>
            <a:ext cx="27093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Караван экспедиции в Восточном </a:t>
            </a:r>
            <a:r>
              <a:rPr lang="ru-RU" sz="1000" b="1" dirty="0" err="1" smtClean="0">
                <a:solidFill>
                  <a:srgbClr val="660033"/>
                </a:solidFill>
              </a:rPr>
              <a:t>Наньшане</a:t>
            </a:r>
            <a:r>
              <a:rPr lang="ru-RU" sz="1000" b="1" dirty="0" smtClean="0">
                <a:solidFill>
                  <a:srgbClr val="660033"/>
                </a:solidFill>
              </a:rPr>
              <a:t>.</a:t>
            </a:r>
            <a:endParaRPr lang="ru-RU" sz="1000" b="1" dirty="0">
              <a:solidFill>
                <a:srgbClr val="660033"/>
              </a:solidFill>
            </a:endParaRPr>
          </a:p>
        </p:txBody>
      </p:sp>
      <p:pic>
        <p:nvPicPr>
          <p:cNvPr id="22" name="Рисунок 21" descr="18248-0-P1190409.jpg"/>
          <p:cNvPicPr>
            <a:picLocks noChangeAspect="1"/>
          </p:cNvPicPr>
          <p:nvPr/>
        </p:nvPicPr>
        <p:blipFill>
          <a:blip r:embed="rId7"/>
          <a:srcRect t="4251"/>
          <a:stretch>
            <a:fillRect/>
          </a:stretch>
        </p:blipFill>
        <p:spPr>
          <a:xfrm>
            <a:off x="3428992" y="2928934"/>
            <a:ext cx="2536728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talog117b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Маршрут третьего путешествия в Центральной Азии.</a:t>
            </a:r>
            <a:endParaRPr lang="ru-RU" sz="2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0071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642910" y="3412569"/>
            <a:ext cx="1881174" cy="1448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rjevalsky_medv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5127026"/>
            <a:ext cx="1835944" cy="1412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третье1.jpg"/>
          <p:cNvPicPr>
            <a:picLocks noChangeAspect="1"/>
          </p:cNvPicPr>
          <p:nvPr/>
        </p:nvPicPr>
        <p:blipFill>
          <a:blip r:embed="rId5">
            <a:lum contrast="30000"/>
          </a:blip>
          <a:srcRect l="5690" t="3030" r="8958" b="21212"/>
          <a:stretch>
            <a:fillRect/>
          </a:stretch>
        </p:blipFill>
        <p:spPr>
          <a:xfrm>
            <a:off x="6858016" y="928670"/>
            <a:ext cx="128588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третье2.jpg"/>
          <p:cNvPicPr>
            <a:picLocks noChangeAspect="1"/>
          </p:cNvPicPr>
          <p:nvPr/>
        </p:nvPicPr>
        <p:blipFill>
          <a:blip r:embed="rId6">
            <a:lum bright="-10000" contrast="20000"/>
          </a:blip>
          <a:srcRect l="17822" t="3879" r="8545" b="28232"/>
          <a:stretch>
            <a:fillRect/>
          </a:stretch>
        </p:blipFill>
        <p:spPr>
          <a:xfrm>
            <a:off x="6858016" y="3071810"/>
            <a:ext cx="1983935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przhrval-portr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24" y="928670"/>
            <a:ext cx="1661734" cy="2244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285720" y="3143248"/>
            <a:ext cx="22349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rgbClr val="660033"/>
                </a:solidFill>
              </a:rPr>
              <a:t>Н.М.Пржевальский в экспедиционной форме</a:t>
            </a:r>
            <a:endParaRPr lang="ru-RU" sz="800" b="1" dirty="0">
              <a:solidFill>
                <a:srgbClr val="6600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24" y="4857760"/>
            <a:ext cx="15279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Лошадь Пржевальского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6500834"/>
            <a:ext cx="1313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err="1" smtClean="0">
                <a:solidFill>
                  <a:srgbClr val="660033"/>
                </a:solidFill>
              </a:rPr>
              <a:t>Медведь-пищухоед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9454" y="2714620"/>
            <a:ext cx="1792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Жилища членов экспедиции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2330" y="4357694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Верблюд завьюченный </a:t>
            </a:r>
          </a:p>
          <a:p>
            <a:r>
              <a:rPr lang="ru-RU" sz="1000" b="1" dirty="0" smtClean="0">
                <a:solidFill>
                  <a:srgbClr val="660033"/>
                </a:solidFill>
              </a:rPr>
              <a:t> ящиками с коллекциями</a:t>
            </a:r>
            <a:endParaRPr lang="ru-RU" sz="1000" b="1" dirty="0">
              <a:solidFill>
                <a:srgbClr val="66003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16" y="6357958"/>
            <a:ext cx="2188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</a:rPr>
              <a:t>Карта составленная Пржевальским.</a:t>
            </a:r>
            <a:endParaRPr lang="ru-RU" sz="1000" b="1" dirty="0">
              <a:solidFill>
                <a:srgbClr val="660033"/>
              </a:solidFill>
            </a:endParaRPr>
          </a:p>
        </p:txBody>
      </p:sp>
      <p:pic>
        <p:nvPicPr>
          <p:cNvPr id="21" name="Рисунок 20" descr="карта составленная преж..jpg"/>
          <p:cNvPicPr>
            <a:picLocks noChangeAspect="1"/>
          </p:cNvPicPr>
          <p:nvPr/>
        </p:nvPicPr>
        <p:blipFill>
          <a:blip r:embed="rId8" cstate="print">
            <a:lum bright="-20000" contrast="40000"/>
          </a:blip>
          <a:stretch>
            <a:fillRect/>
          </a:stretch>
        </p:blipFill>
        <p:spPr>
          <a:xfrm>
            <a:off x="6858016" y="4900417"/>
            <a:ext cx="1857388" cy="148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492px-Prjevalsky_map_3.jpg"/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lum bright="-40000" contrast="40000"/>
          </a:blip>
          <a:stretch>
            <a:fillRect/>
          </a:stretch>
        </p:blipFill>
        <p:spPr>
          <a:xfrm>
            <a:off x="2500298" y="928670"/>
            <a:ext cx="4400548" cy="5715040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935</Words>
  <PresentationFormat>Экран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Гений странствий  Николай Михайлович  Пржевальский</vt:lpstr>
      <vt:lpstr>Слайд 2</vt:lpstr>
      <vt:lpstr>Путешествие в Уссурийский край.</vt:lpstr>
      <vt:lpstr>Первая (Монгольская) экспедиция  в Центральную Азию  1870-1873гг.</vt:lpstr>
      <vt:lpstr>Слайд 5</vt:lpstr>
      <vt:lpstr>Вторая  (Лобнорская и Джунгурская) экспедиции в Центральную Азию 1876-1877гг.</vt:lpstr>
      <vt:lpstr>Маршрут второго путешествия в Центральной Азии.</vt:lpstr>
      <vt:lpstr>Третья(Первая Тибетская) экспедиция 1879-1880гг.</vt:lpstr>
      <vt:lpstr>Маршрут третьего путешествия в Центральной Азии.</vt:lpstr>
      <vt:lpstr>Четвертая   (Вторая Тибетская) экспедиция  1883-1885гг</vt:lpstr>
      <vt:lpstr>Маршрут четвертого  путешествия в Центральной Азии.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106</cp:revision>
  <dcterms:modified xsi:type="dcterms:W3CDTF">2009-06-09T17:21:33Z</dcterms:modified>
</cp:coreProperties>
</file>